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8"/>
  </p:notesMasterIdLst>
  <p:sldIdLst>
    <p:sldId id="257" r:id="rId3"/>
    <p:sldId id="273" r:id="rId4"/>
    <p:sldId id="258" r:id="rId5"/>
    <p:sldId id="259" r:id="rId6"/>
    <p:sldId id="260" r:id="rId7"/>
    <p:sldId id="261" r:id="rId8"/>
    <p:sldId id="314" r:id="rId9"/>
    <p:sldId id="315" r:id="rId10"/>
    <p:sldId id="319" r:id="rId11"/>
    <p:sldId id="316" r:id="rId12"/>
    <p:sldId id="317" r:id="rId13"/>
    <p:sldId id="318" r:id="rId14"/>
    <p:sldId id="320" r:id="rId15"/>
    <p:sldId id="321" r:id="rId16"/>
    <p:sldId id="322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4" r:id="rId28"/>
    <p:sldId id="275" r:id="rId29"/>
    <p:sldId id="272" r:id="rId30"/>
    <p:sldId id="276" r:id="rId31"/>
    <p:sldId id="313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12" r:id="rId6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18AB8-29A3-4BCF-9F5B-52F91B229084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C099B-A536-4C16-999A-011AB2FFA1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  <p:sp>
        <p:nvSpPr>
          <p:cNvPr id="9216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746BE-892E-40D8-AD27-5A2E1C6A2F6C}" type="slidenum">
              <a:rPr lang="pt-PT">
                <a:solidFill>
                  <a:prstClr val="black"/>
                </a:solidFill>
              </a:rPr>
              <a:pPr/>
              <a:t>1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10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11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12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13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14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15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728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716EB-79D0-4D66-87CA-9F32E1D3C057}" type="slidenum">
              <a:rPr lang="pt-PT">
                <a:solidFill>
                  <a:prstClr val="black"/>
                </a:solidFill>
              </a:rPr>
              <a:pPr/>
              <a:t>16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8308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C7146-6575-48D3-9A80-E4ED63763B40}" type="slidenum">
              <a:rPr lang="pt-PT">
                <a:solidFill>
                  <a:prstClr val="black"/>
                </a:solidFill>
              </a:rPr>
              <a:pPr/>
              <a:t>17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9332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3F14CF-0C41-4461-BA84-1746130C74E3}" type="slidenum">
              <a:rPr lang="pt-PT">
                <a:solidFill>
                  <a:prstClr val="black"/>
                </a:solidFill>
              </a:rPr>
              <a:pPr/>
              <a:t>18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00356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FE3A0-BF0B-45E2-B799-6B6E564F7DC4}" type="slidenum">
              <a:rPr lang="pt-PT">
                <a:solidFill>
                  <a:prstClr val="black"/>
                </a:solidFill>
              </a:rPr>
              <a:pPr/>
              <a:t>19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  <p:sp>
        <p:nvSpPr>
          <p:cNvPr id="57348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F0082-6507-4157-AF83-7C7128B15563}" type="slidenum">
              <a:rPr lang="pt-PT" smtClean="0"/>
              <a:pPr/>
              <a:t>2</a:t>
            </a:fld>
            <a:endParaRPr lang="pt-P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0138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07F2C-0840-46E5-B2FA-63E0B8CC5DEB}" type="slidenum">
              <a:rPr lang="pt-PT">
                <a:solidFill>
                  <a:prstClr val="black"/>
                </a:solidFill>
              </a:rPr>
              <a:pPr/>
              <a:t>20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0240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F0EF0-9CBA-494E-8072-6796E0B0DB00}" type="slidenum">
              <a:rPr lang="pt-PT">
                <a:solidFill>
                  <a:prstClr val="black"/>
                </a:solidFill>
              </a:rPr>
              <a:pPr/>
              <a:t>21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03428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3CA26-6659-4B85-8FFD-9D7DA6261200}" type="slidenum">
              <a:rPr lang="pt-PT">
                <a:solidFill>
                  <a:prstClr val="black"/>
                </a:solidFill>
              </a:rPr>
              <a:pPr/>
              <a:t>22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04452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57A9B-FD9E-48B6-83E1-DAF33BE1BDCE}" type="slidenum">
              <a:rPr lang="pt-PT">
                <a:solidFill>
                  <a:prstClr val="black"/>
                </a:solidFill>
              </a:rPr>
              <a:pPr/>
              <a:t>23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05476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9A33F-0C24-40B4-9014-E7BDEEC87CDB}" type="slidenum">
              <a:rPr lang="pt-PT">
                <a:solidFill>
                  <a:prstClr val="black"/>
                </a:solidFill>
              </a:rPr>
              <a:pPr/>
              <a:t>24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0650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812C-C417-45D0-A22E-0B1374E0C11E}" type="slidenum">
              <a:rPr lang="pt-PT">
                <a:solidFill>
                  <a:prstClr val="black"/>
                </a:solidFill>
              </a:rPr>
              <a:pPr/>
              <a:t>25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099B-A536-4C16-999A-011AB2FFA1A2}" type="slidenum">
              <a:rPr lang="pt-PT" smtClean="0"/>
              <a:pPr/>
              <a:t>26</a:t>
            </a:fld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099B-A536-4C16-999A-011AB2FFA1A2}" type="slidenum">
              <a:rPr lang="pt-PT" smtClean="0"/>
              <a:pPr/>
              <a:t>27</a:t>
            </a:fld>
            <a:endParaRPr lang="pt-P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  <p:sp>
        <p:nvSpPr>
          <p:cNvPr id="10752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157F9-1135-4576-87B2-FC4EC6FB1D93}" type="slidenum">
              <a:rPr lang="pt-PT">
                <a:solidFill>
                  <a:prstClr val="black"/>
                </a:solidFill>
              </a:rPr>
              <a:pPr/>
              <a:t>28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  <p:sp>
        <p:nvSpPr>
          <p:cNvPr id="9216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746BE-892E-40D8-AD27-5A2E1C6A2F6C}" type="slidenum">
              <a:rPr lang="pt-PT">
                <a:solidFill>
                  <a:prstClr val="black"/>
                </a:solidFill>
              </a:rPr>
              <a:pPr/>
              <a:t>29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  <p:sp>
        <p:nvSpPr>
          <p:cNvPr id="93188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3E7EF-8654-4EEF-81EF-685279062C05}" type="slidenum">
              <a:rPr lang="pt-PT">
                <a:solidFill>
                  <a:prstClr val="black"/>
                </a:solidFill>
              </a:rPr>
              <a:pPr/>
              <a:t>3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099B-A536-4C16-999A-011AB2FFA1A2}" type="slidenum">
              <a:rPr lang="pt-PT" smtClean="0"/>
              <a:pPr/>
              <a:t>30</a:t>
            </a:fld>
            <a:endParaRPr lang="pt-P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31</a:t>
            </a:fld>
            <a:endParaRPr lang="pt-P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32</a:t>
            </a:fld>
            <a:endParaRPr lang="pt-P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33</a:t>
            </a:fld>
            <a:endParaRPr lang="pt-P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34</a:t>
            </a:fld>
            <a:endParaRPr lang="pt-P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35</a:t>
            </a:fld>
            <a:endParaRPr lang="pt-P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36</a:t>
            </a:fld>
            <a:endParaRPr lang="pt-P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37</a:t>
            </a:fld>
            <a:endParaRPr lang="pt-P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38</a:t>
            </a:fld>
            <a:endParaRPr lang="pt-P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39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  <p:sp>
        <p:nvSpPr>
          <p:cNvPr id="94212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B5E24-DE59-4E78-9C32-6BCF73ED05DA}" type="slidenum">
              <a:rPr lang="pt-PT">
                <a:solidFill>
                  <a:prstClr val="black"/>
                </a:solidFill>
              </a:rPr>
              <a:pPr/>
              <a:t>4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40</a:t>
            </a:fld>
            <a:endParaRPr lang="pt-PT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41</a:t>
            </a:fld>
            <a:endParaRPr lang="pt-PT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42</a:t>
            </a:fld>
            <a:endParaRPr lang="pt-PT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43</a:t>
            </a:fld>
            <a:endParaRPr lang="pt-PT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44</a:t>
            </a:fld>
            <a:endParaRPr lang="pt-PT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45</a:t>
            </a:fld>
            <a:endParaRPr lang="pt-PT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46</a:t>
            </a:fld>
            <a:endParaRPr lang="pt-PT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47</a:t>
            </a:fld>
            <a:endParaRPr lang="pt-PT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F05A5-854B-4C4A-AE1D-CF09C321DCAC}" type="slidenum">
              <a:rPr lang="pt-PT"/>
              <a:pPr/>
              <a:t>48</a:t>
            </a:fld>
            <a:endParaRPr lang="pt-PT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38DCC-77BC-46A1-8C9C-1C147E895086}" type="slidenum">
              <a:rPr lang="pt-PT"/>
              <a:pPr/>
              <a:t>49</a:t>
            </a:fld>
            <a:endParaRPr lang="pt-PT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pt-PT"/>
              <a:t>e.g., na medida em que não foram esgotadas, no nosso texto, as referências aos autores que abordam esta problemática. [e.g. = por exemplo] </a:t>
            </a:r>
            <a:r>
              <a:rPr lang="pt-PT">
                <a:solidFill>
                  <a:srgbClr val="020202"/>
                </a:solidFill>
              </a:rPr>
              <a:t>(está presente o método anglo-saxónico).</a:t>
            </a:r>
            <a:endParaRPr lang="pt-PT"/>
          </a:p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5236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96B98-9856-46D1-BF4A-1CE7D6A4441E}" type="slidenum">
              <a:rPr lang="pt-PT">
                <a:solidFill>
                  <a:prstClr val="black"/>
                </a:solidFill>
              </a:rPr>
              <a:pPr/>
              <a:t>5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50</a:t>
            </a:fld>
            <a:endParaRPr lang="pt-PT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51</a:t>
            </a:fld>
            <a:endParaRPr lang="pt-PT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52</a:t>
            </a:fld>
            <a:endParaRPr lang="pt-PT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53</a:t>
            </a:fld>
            <a:endParaRPr lang="pt-PT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54</a:t>
            </a:fld>
            <a:endParaRPr lang="pt-PT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55</a:t>
            </a:fld>
            <a:endParaRPr lang="pt-PT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56</a:t>
            </a:fld>
            <a:endParaRPr lang="pt-PT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53955-EEA3-4FBB-826E-96B0C355E22B}" type="slidenum">
              <a:rPr lang="pt-PT"/>
              <a:pPr/>
              <a:t>57</a:t>
            </a:fld>
            <a:endParaRPr lang="pt-PT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58</a:t>
            </a:fld>
            <a:endParaRPr lang="pt-PT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59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6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60</a:t>
            </a:fld>
            <a:endParaRPr lang="pt-PT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61</a:t>
            </a:fld>
            <a:endParaRPr lang="pt-PT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62</a:t>
            </a:fld>
            <a:endParaRPr lang="pt-PT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63</a:t>
            </a:fld>
            <a:endParaRPr lang="pt-PT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64</a:t>
            </a:fld>
            <a:endParaRPr lang="pt-PT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B966E-9307-4FDE-82CA-A0FAAE6560BD}" type="slidenum">
              <a:rPr lang="pt-PT" smtClean="0"/>
              <a:pPr/>
              <a:t>65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7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8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96260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492E-66EA-4C85-BB77-93E93F2AA992}" type="slidenum">
              <a:rPr lang="pt-PT">
                <a:solidFill>
                  <a:prstClr val="black"/>
                </a:solidFill>
              </a:rPr>
              <a:pPr/>
              <a:t>9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3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3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33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874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1874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t-PT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4248-EDDD-45BF-9597-364F13A634FC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5F62-236B-472C-AB10-E9F58EA8F0CC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E47D-F391-4D8D-A397-0ABAA4DFA1F7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492E1-BC89-4578-8B0E-00498410AB05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BB086-AC84-4927-A022-DEF421816223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C75B9-11BB-491F-861F-4084E0A13D71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AB1DE-08F8-4423-9470-13AC64AF431D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E36A0-E9E7-4690-B292-111E2FC4C129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D051-C94E-47FB-AA03-C3373A389D30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A61AC-EBFE-460F-95CB-BB1CCED3DA31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3934B-1B24-4B49-834A-3F7A117D174A}" type="slidenum">
              <a:rPr lang="pt-PT">
                <a:solidFill>
                  <a:srgbClr val="003300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9A596-D039-4F88-A93A-AE8257944E2A}" type="datetimeFigureOut">
              <a:rPr lang="pt-PT" smtClean="0"/>
              <a:pPr/>
              <a:t>09-02-2011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EC21-FB71-43FC-813A-9DE2C29DB1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B3AD09-C2FB-48FB-8706-83D5A1AD05A7}" type="slidenum">
              <a:rPr lang="pt-PT">
                <a:solidFill>
                  <a:srgbClr val="0033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PT">
              <a:solidFill>
                <a:srgbClr val="0033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63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300"/>
                </a:solidFill>
                <a:latin typeface="Times New Roman" pitchFamily="18" charset="0"/>
              </a:endParaRPr>
            </a:p>
          </p:txBody>
        </p:sp>
        <p:sp>
          <p:nvSpPr>
            <p:cNvPr id="1863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300"/>
                </a:solidFill>
                <a:latin typeface="Times New Roman" pitchFamily="18" charset="0"/>
              </a:endParaRPr>
            </a:p>
          </p:txBody>
        </p:sp>
        <p:sp>
          <p:nvSpPr>
            <p:cNvPr id="1863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</a:endParaRPr>
            </a:p>
          </p:txBody>
        </p:sp>
        <p:sp>
          <p:nvSpPr>
            <p:cNvPr id="1863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</a:endParaRPr>
            </a:p>
          </p:txBody>
        </p:sp>
        <p:sp>
          <p:nvSpPr>
            <p:cNvPr id="1863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669900"/>
                </a:solidFill>
              </a:endParaRPr>
            </a:p>
          </p:txBody>
        </p:sp>
        <p:sp>
          <p:nvSpPr>
            <p:cNvPr id="1863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</a:endParaRPr>
            </a:p>
          </p:txBody>
        </p:sp>
        <p:sp>
          <p:nvSpPr>
            <p:cNvPr id="1863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300"/>
                </a:solidFill>
                <a:latin typeface="Times New Roman" pitchFamily="18" charset="0"/>
              </a:endParaRPr>
            </a:p>
          </p:txBody>
        </p:sp>
        <p:sp>
          <p:nvSpPr>
            <p:cNvPr id="1863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669900"/>
                </a:solidFill>
              </a:endParaRPr>
            </a:p>
          </p:txBody>
        </p:sp>
        <p:sp>
          <p:nvSpPr>
            <p:cNvPr id="1863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669900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863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.survey.ac.uk/caqda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z="4600" dirty="0" smtClean="0"/>
              <a:t>Metodologia da Investigação </a:t>
            </a:r>
            <a:br>
              <a:rPr lang="pt-PT" sz="4600" dirty="0" smtClean="0"/>
            </a:br>
            <a:r>
              <a:rPr lang="pt-PT" sz="3600" dirty="0" smtClean="0">
                <a:solidFill>
                  <a:schemeClr val="accent1"/>
                </a:solidFill>
              </a:rPr>
              <a:t> - Análise de Dados Qualitativos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652963"/>
            <a:ext cx="6019800" cy="1752600"/>
          </a:xfrm>
        </p:spPr>
        <p:txBody>
          <a:bodyPr/>
          <a:lstStyle/>
          <a:p>
            <a:pPr eaLnBrk="1" hangingPunct="1"/>
            <a:r>
              <a:rPr lang="pt-PT" smtClean="0">
                <a:solidFill>
                  <a:schemeClr val="bg2"/>
                </a:solidFill>
              </a:rPr>
              <a:t>Helena Serra</a:t>
            </a:r>
          </a:p>
          <a:p>
            <a:pPr eaLnBrk="1" hangingPunct="1"/>
            <a:r>
              <a:rPr lang="pt-PT" sz="2000" smtClean="0">
                <a:solidFill>
                  <a:schemeClr val="accent2"/>
                </a:solidFill>
              </a:rPr>
              <a:t>Secção de Sociologia</a:t>
            </a:r>
          </a:p>
          <a:p>
            <a:pPr eaLnBrk="1" hangingPunct="1"/>
            <a:r>
              <a:rPr lang="pt-PT" sz="2000" smtClean="0">
                <a:solidFill>
                  <a:schemeClr val="accent2"/>
                </a:solidFill>
              </a:rPr>
              <a:t>Departamento de Ciências Sociais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10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>CRITÉRIOS PARA A SELECÇÃO DE UM SOFTWARE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988840"/>
            <a:ext cx="7777162" cy="5157788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lphaLcParenR"/>
            </a:pPr>
            <a:r>
              <a:rPr lang="pt-PT" sz="2800" dirty="0" smtClean="0"/>
              <a:t>A estruturação e tipo de dados da investigação;</a:t>
            </a:r>
          </a:p>
          <a:p>
            <a:pPr marL="514350" indent="-514350">
              <a:buFont typeface="Wingdings" pitchFamily="2" charset="2"/>
              <a:buAutoNum type="alphaLcParenR"/>
            </a:pPr>
            <a:r>
              <a:rPr lang="pt-PT" sz="2800" dirty="0" smtClean="0"/>
              <a:t>O suporte dado à codificação;</a:t>
            </a:r>
          </a:p>
          <a:p>
            <a:pPr marL="514350" indent="-514350">
              <a:buFont typeface="Wingdings" pitchFamily="2" charset="2"/>
              <a:buAutoNum type="alphaLcParenR"/>
            </a:pPr>
            <a:r>
              <a:rPr lang="pt-PT" sz="2800" dirty="0" smtClean="0"/>
              <a:t>As possibilidades de elaborar notas sobre os textos ou sobre as codificações;</a:t>
            </a:r>
          </a:p>
          <a:p>
            <a:pPr marL="514350" indent="-514350">
              <a:buFont typeface="Wingdings" pitchFamily="2" charset="2"/>
              <a:buAutoNum type="alphaLcParenR"/>
            </a:pPr>
            <a:r>
              <a:rPr lang="pt-PT" sz="2800" dirty="0" smtClean="0"/>
              <a:t> as possibilidades de procura e apresentação dos dados;</a:t>
            </a:r>
          </a:p>
          <a:p>
            <a:pPr marL="514350" indent="-514350">
              <a:buFont typeface="Wingdings" pitchFamily="2" charset="2"/>
              <a:buAutoNum type="alphaLcParenR"/>
            </a:pPr>
            <a:r>
              <a:rPr lang="pt-PT" sz="2800" dirty="0" smtClean="0"/>
              <a:t>As possibilidades de estabelecer relações entre os dados.</a:t>
            </a:r>
          </a:p>
          <a:p>
            <a:pPr marL="0" indent="0">
              <a:buFont typeface="Wingdings" pitchFamily="2" charset="2"/>
              <a:buNone/>
            </a:pPr>
            <a:endParaRPr lang="pt-PT" sz="800" dirty="0" smtClean="0"/>
          </a:p>
          <a:p>
            <a:pPr marL="0" indent="0">
              <a:buFont typeface="Wingdings" pitchFamily="2" charset="2"/>
              <a:buNone/>
            </a:pPr>
            <a:endParaRPr lang="pt-PT" sz="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11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3600" b="1" dirty="0" smtClean="0">
                <a:solidFill>
                  <a:schemeClr val="accent2">
                    <a:lumMod val="50000"/>
                  </a:schemeClr>
                </a:solidFill>
              </a:rPr>
              <a:t>Estruturação e Tipo de Dados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844824"/>
            <a:ext cx="7777162" cy="51577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PT" sz="2800" dirty="0" smtClean="0"/>
              <a:t>a) Dados provenientes de fontes </a:t>
            </a:r>
            <a:r>
              <a:rPr lang="pt-PT" sz="2800" b="1" dirty="0" smtClean="0"/>
              <a:t>múltiplas / menos estruturados</a:t>
            </a:r>
          </a:p>
          <a:p>
            <a:pPr marL="0" indent="0">
              <a:buFont typeface="Wingdings" pitchFamily="2" charset="2"/>
              <a:buNone/>
            </a:pPr>
            <a:r>
              <a:rPr lang="pt-PT" sz="2800" dirty="0" smtClean="0"/>
              <a:t>               </a:t>
            </a:r>
            <a:r>
              <a:rPr lang="pt-PT" sz="2800" b="1" dirty="0" smtClean="0">
                <a:solidFill>
                  <a:schemeClr val="accent2">
                    <a:lumMod val="50000"/>
                  </a:schemeClr>
                </a:solidFill>
              </a:rPr>
              <a:t>TIPO II</a:t>
            </a:r>
            <a:r>
              <a:rPr lang="pt-PT" sz="2800" dirty="0" smtClean="0"/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pt-PT" sz="2800" dirty="0" smtClean="0"/>
              <a:t>. estabelecer conexões entre diferentes fontes</a:t>
            </a:r>
          </a:p>
          <a:p>
            <a:pPr marL="0" indent="0">
              <a:buFont typeface="Wingdings" pitchFamily="2" charset="2"/>
              <a:buNone/>
            </a:pPr>
            <a:r>
              <a:rPr lang="pt-PT" sz="2800" dirty="0" smtClean="0"/>
              <a:t>. anexar um “marcador” que permite saber a origem da informação.</a:t>
            </a:r>
          </a:p>
          <a:p>
            <a:pPr marL="0" indent="0">
              <a:buFont typeface="Wingdings" pitchFamily="2" charset="2"/>
              <a:buNone/>
            </a:pPr>
            <a:endParaRPr lang="pt-PT" sz="2800" dirty="0" smtClean="0"/>
          </a:p>
          <a:p>
            <a:pPr marL="0" indent="0">
              <a:buNone/>
            </a:pPr>
            <a:r>
              <a:rPr lang="pt-PT" sz="2800" dirty="0" smtClean="0"/>
              <a:t>b) Dados provenientes de fontes </a:t>
            </a:r>
            <a:r>
              <a:rPr lang="pt-PT" sz="2800" b="1" dirty="0" smtClean="0"/>
              <a:t>únicas / mais estruturados                </a:t>
            </a:r>
            <a:r>
              <a:rPr lang="pt-PT" sz="2800" b="1" dirty="0" smtClean="0">
                <a:solidFill>
                  <a:schemeClr val="accent2">
                    <a:lumMod val="50000"/>
                  </a:schemeClr>
                </a:solidFill>
              </a:rPr>
              <a:t>TIPO I</a:t>
            </a:r>
            <a:endParaRPr lang="pt-PT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pt-PT" sz="2800" b="1" dirty="0" smtClean="0"/>
          </a:p>
          <a:p>
            <a:pPr marL="0" indent="0">
              <a:buFont typeface="Wingdings" pitchFamily="2" charset="2"/>
              <a:buNone/>
            </a:pPr>
            <a:endParaRPr lang="pt-PT" sz="2800" b="1" dirty="0" smtClean="0"/>
          </a:p>
          <a:p>
            <a:pPr marL="0" indent="0">
              <a:buFont typeface="Wingdings" pitchFamily="2" charset="2"/>
              <a:buNone/>
            </a:pPr>
            <a:r>
              <a:rPr lang="pt-PT" sz="2800" b="1" dirty="0" smtClean="0"/>
              <a:t>                                       </a:t>
            </a:r>
          </a:p>
          <a:p>
            <a:pPr marL="0" indent="0">
              <a:buFont typeface="Wingdings" pitchFamily="2" charset="2"/>
              <a:buNone/>
            </a:pPr>
            <a:endParaRPr lang="pt-PT" sz="2800" b="1" dirty="0" smtClean="0"/>
          </a:p>
        </p:txBody>
      </p:sp>
      <p:sp>
        <p:nvSpPr>
          <p:cNvPr id="5" name="Seta curvada à direita 4"/>
          <p:cNvSpPr/>
          <p:nvPr/>
        </p:nvSpPr>
        <p:spPr bwMode="auto">
          <a:xfrm>
            <a:off x="1043608" y="2852936"/>
            <a:ext cx="504056" cy="504056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eta para a direita 5"/>
          <p:cNvSpPr/>
          <p:nvPr/>
        </p:nvSpPr>
        <p:spPr bwMode="auto">
          <a:xfrm>
            <a:off x="3203848" y="5805264"/>
            <a:ext cx="864096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12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4000" b="1" dirty="0" smtClean="0">
                <a:solidFill>
                  <a:schemeClr val="accent2">
                    <a:lumMod val="50000"/>
                  </a:schemeClr>
                </a:solidFill>
              </a:rPr>
              <a:t>Codificação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556792"/>
            <a:ext cx="7777162" cy="5157788"/>
          </a:xfrm>
        </p:spPr>
        <p:txBody>
          <a:bodyPr/>
          <a:lstStyle/>
          <a:p>
            <a:pPr marL="0" indent="0">
              <a:buNone/>
            </a:pPr>
            <a:r>
              <a:rPr lang="pt-PT" sz="2000" dirty="0" smtClean="0"/>
              <a:t>Distribuir dados por categorias através da indexação de códigos a segmentos de texto.</a:t>
            </a:r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</a:rPr>
              <a:t>TIPO I </a:t>
            </a:r>
            <a:r>
              <a:rPr lang="pt-PT" sz="2000" dirty="0" smtClean="0"/>
              <a:t>– permitem pesquisar o texto com base em palavras-chave (pré-definidas):</a:t>
            </a:r>
          </a:p>
          <a:p>
            <a:pPr marL="0" indent="0">
              <a:buNone/>
            </a:pPr>
            <a:r>
              <a:rPr lang="pt-PT" sz="2000" dirty="0" smtClean="0"/>
              <a:t>                    localizar palavras</a:t>
            </a:r>
          </a:p>
          <a:p>
            <a:pPr marL="0" indent="0">
              <a:buNone/>
            </a:pPr>
            <a:r>
              <a:rPr lang="pt-PT" sz="2000" dirty="0" smtClean="0"/>
              <a:t>                                  expressões</a:t>
            </a:r>
          </a:p>
          <a:p>
            <a:pPr marL="0" indent="0">
              <a:buNone/>
            </a:pPr>
            <a:r>
              <a:rPr lang="pt-PT" sz="2000" dirty="0" smtClean="0"/>
              <a:t>                                  frases</a:t>
            </a:r>
          </a:p>
          <a:p>
            <a:pPr marL="0" indent="0">
              <a:buNone/>
            </a:pPr>
            <a:r>
              <a:rPr lang="pt-PT" sz="2000" dirty="0" smtClean="0"/>
              <a:t>                                 (…e combinação destas)</a:t>
            </a:r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</a:rPr>
              <a:t>TIPO II </a:t>
            </a:r>
            <a:r>
              <a:rPr lang="pt-PT" sz="2000" dirty="0" smtClean="0"/>
              <a:t>– quando é necessário uma codificação com elevado grau de complexidade:</a:t>
            </a:r>
          </a:p>
          <a:p>
            <a:pPr marL="0" indent="0">
              <a:buNone/>
            </a:pPr>
            <a:r>
              <a:rPr lang="pt-PT" sz="2000" dirty="0" smtClean="0"/>
              <a:t>. Permitem atribuir mais do que uma categoria a um segmento de texto.</a:t>
            </a:r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Font typeface="Wingdings" pitchFamily="2" charset="2"/>
              <a:buNone/>
            </a:pPr>
            <a:endParaRPr lang="pt-PT" sz="800" dirty="0" smtClean="0"/>
          </a:p>
          <a:p>
            <a:pPr marL="0" indent="0">
              <a:buFont typeface="Wingdings" pitchFamily="2" charset="2"/>
              <a:buNone/>
            </a:pPr>
            <a:endParaRPr lang="pt-PT" sz="1800" b="1" dirty="0" smtClean="0"/>
          </a:p>
        </p:txBody>
      </p:sp>
      <p:sp>
        <p:nvSpPr>
          <p:cNvPr id="5" name="Seta para a direita 4"/>
          <p:cNvSpPr/>
          <p:nvPr/>
        </p:nvSpPr>
        <p:spPr bwMode="auto">
          <a:xfrm>
            <a:off x="683568" y="3356992"/>
            <a:ext cx="1080120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13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4800" b="1" dirty="0" smtClean="0">
                <a:solidFill>
                  <a:schemeClr val="accent2">
                    <a:lumMod val="50000"/>
                  </a:schemeClr>
                </a:solidFill>
              </a:rPr>
              <a:t>Notas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988840"/>
            <a:ext cx="7777162" cy="5157788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 smtClean="0"/>
              <a:t>. Apenas alguns softwares TIPO II permitem escrever notas.</a:t>
            </a:r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r>
              <a:rPr lang="pt-PT" sz="2800" dirty="0" smtClean="0"/>
              <a:t>. Alguns softwares (</a:t>
            </a:r>
            <a:r>
              <a:rPr lang="pt-PT" sz="2800" dirty="0" err="1" smtClean="0"/>
              <a:t>ATLAS-ti</a:t>
            </a:r>
            <a:r>
              <a:rPr lang="pt-PT" sz="2800" dirty="0" smtClean="0"/>
              <a:t> e NUD-IST) permitem ligar notas ou considerações analíticas a segmentos específicos do texto</a:t>
            </a:r>
          </a:p>
          <a:p>
            <a:pPr marL="0" indent="0">
              <a:buNone/>
            </a:pPr>
            <a:r>
              <a:rPr lang="pt-PT" sz="2800" dirty="0" smtClean="0"/>
              <a:t>OBJECTIVO: teorizar a partir dos dados</a:t>
            </a:r>
          </a:p>
          <a:p>
            <a:pPr marL="0" indent="0">
              <a:buFont typeface="Wingdings" pitchFamily="2" charset="2"/>
              <a:buNone/>
            </a:pPr>
            <a:endParaRPr lang="pt-PT" sz="800" dirty="0" smtClean="0"/>
          </a:p>
          <a:p>
            <a:pPr marL="0" indent="0">
              <a:buFont typeface="Wingdings" pitchFamily="2" charset="2"/>
              <a:buNone/>
            </a:pPr>
            <a:endParaRPr lang="pt-PT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14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4000" b="1" dirty="0" smtClean="0">
                <a:solidFill>
                  <a:schemeClr val="accent2">
                    <a:lumMod val="50000"/>
                  </a:schemeClr>
                </a:solidFill>
              </a:rPr>
              <a:t>Estabelecer ligações entre dados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988840"/>
            <a:ext cx="7777162" cy="5157788"/>
          </a:xfrm>
        </p:spPr>
        <p:txBody>
          <a:bodyPr/>
          <a:lstStyle/>
          <a:p>
            <a:pPr marL="0" indent="0">
              <a:buNone/>
            </a:pPr>
            <a:endParaRPr lang="pt-PT" sz="8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PT" sz="2800" b="1" dirty="0" smtClean="0"/>
              <a:t>1º nível: </a:t>
            </a:r>
            <a:r>
              <a:rPr lang="pt-PT" sz="2800" dirty="0" smtClean="0"/>
              <a:t>inserção de uma categoria numa categoria mais geral ou subdivisão de uma categoria em subcategorias (</a:t>
            </a:r>
            <a:r>
              <a:rPr lang="pt-PT" sz="2800" b="1" dirty="0" smtClean="0">
                <a:solidFill>
                  <a:schemeClr val="accent2">
                    <a:lumMod val="50000"/>
                  </a:schemeClr>
                </a:solidFill>
              </a:rPr>
              <a:t>TIPO I </a:t>
            </a:r>
            <a:r>
              <a:rPr lang="pt-PT" sz="2800" dirty="0" smtClean="0"/>
              <a:t>e </a:t>
            </a:r>
            <a:r>
              <a:rPr lang="pt-PT" sz="2800" b="1" dirty="0" smtClean="0">
                <a:solidFill>
                  <a:schemeClr val="accent2">
                    <a:lumMod val="50000"/>
                  </a:schemeClr>
                </a:solidFill>
              </a:rPr>
              <a:t>TIPO II</a:t>
            </a:r>
            <a:r>
              <a:rPr lang="pt-PT" sz="2800" dirty="0" smtClean="0"/>
              <a:t>)</a:t>
            </a:r>
          </a:p>
          <a:p>
            <a:pPr marL="0" indent="0" algn="just">
              <a:buFont typeface="Wingdings" pitchFamily="2" charset="2"/>
              <a:buNone/>
            </a:pPr>
            <a:endParaRPr lang="pt-PT" sz="2800" b="1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PT" sz="2800" b="1" dirty="0" smtClean="0"/>
              <a:t>2º nível: </a:t>
            </a:r>
            <a:r>
              <a:rPr lang="pt-PT" sz="2800" dirty="0" smtClean="0"/>
              <a:t>estabelecer conexões entre vários tipos de dados (notas de campo; entrevistas; categorias; vídeos, …). Apenas </a:t>
            </a:r>
            <a:r>
              <a:rPr lang="pt-PT" sz="2800" b="1" dirty="0" smtClean="0">
                <a:solidFill>
                  <a:schemeClr val="accent2">
                    <a:lumMod val="50000"/>
                  </a:schemeClr>
                </a:solidFill>
              </a:rPr>
              <a:t>TIPO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15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800" b="1" dirty="0" smtClean="0">
                <a:solidFill>
                  <a:schemeClr val="accent2">
                    <a:lumMod val="50000"/>
                  </a:schemeClr>
                </a:solidFill>
              </a:rPr>
              <a:t>CRITICAS À UTILIZAÇÃO DE SOFTWARES PARA ANÁLISE QUALITATIVA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988840"/>
            <a:ext cx="7777162" cy="5157788"/>
          </a:xfrm>
        </p:spPr>
        <p:txBody>
          <a:bodyPr/>
          <a:lstStyle/>
          <a:p>
            <a:pPr marL="0" indent="0" algn="just">
              <a:buNone/>
            </a:pPr>
            <a:r>
              <a:rPr lang="pt-PT" sz="2800" dirty="0" smtClean="0"/>
              <a:t>. Nova ortodoxia em relação à análise qualitativa</a:t>
            </a:r>
          </a:p>
          <a:p>
            <a:pPr marL="0" indent="0" algn="just">
              <a:buNone/>
            </a:pPr>
            <a:r>
              <a:rPr lang="pt-PT" sz="2800" dirty="0" smtClean="0"/>
              <a:t>. Análise muito simplificada e mecanizada</a:t>
            </a:r>
          </a:p>
          <a:p>
            <a:pPr marL="0" indent="0" algn="just">
              <a:buNone/>
            </a:pPr>
            <a:r>
              <a:rPr lang="pt-PT" sz="2800" dirty="0" smtClean="0"/>
              <a:t>. A análise qualitativa é muito mais do que codificar dados</a:t>
            </a:r>
          </a:p>
          <a:p>
            <a:pPr marL="0" indent="0" algn="just">
              <a:buNone/>
            </a:pPr>
            <a:r>
              <a:rPr lang="pt-PT" sz="2800" dirty="0" smtClean="0"/>
              <a:t>. A ambiguidade e as questões de contexto são centrais na análise qualitativa e não podem ser neutralizadas</a:t>
            </a:r>
          </a:p>
          <a:p>
            <a:pPr marL="0" indent="0" algn="just">
              <a:buNone/>
            </a:pPr>
            <a:r>
              <a:rPr lang="pt-PT" sz="2800" dirty="0" smtClean="0"/>
              <a:t>. A análise qualitativa implica “conhecimento tácito” que não pode ser formalizado.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5" y="642938"/>
            <a:ext cx="9001125" cy="5715000"/>
          </a:xfrm>
        </p:spPr>
        <p:txBody>
          <a:bodyPr/>
          <a:lstStyle/>
          <a:p>
            <a:pPr>
              <a:defRPr/>
            </a:pPr>
            <a:r>
              <a:rPr lang="pt-PT" b="1" dirty="0" smtClean="0">
                <a:solidFill>
                  <a:schemeClr val="accent2"/>
                </a:solidFill>
              </a:rPr>
              <a:t>ANÁLISE DE CONTEÚDO:</a:t>
            </a:r>
            <a:br>
              <a:rPr lang="pt-PT" b="1" dirty="0" smtClean="0">
                <a:solidFill>
                  <a:schemeClr val="accent2"/>
                </a:solidFill>
              </a:rPr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3600" dirty="0" smtClean="0">
                <a:latin typeface="+mn-lt"/>
              </a:rPr>
              <a:t>. Análise de conteúdo (análise quantitativa)</a:t>
            </a:r>
            <a:br>
              <a:rPr lang="pt-PT" sz="3600" dirty="0" smtClean="0">
                <a:latin typeface="+mn-lt"/>
              </a:rPr>
            </a:br>
            <a:r>
              <a:rPr lang="pt-PT" sz="3600" dirty="0" smtClean="0">
                <a:latin typeface="+mn-lt"/>
              </a:rPr>
              <a:t> </a:t>
            </a:r>
            <a:br>
              <a:rPr lang="pt-PT" sz="3600" dirty="0" smtClean="0">
                <a:latin typeface="+mn-lt"/>
              </a:rPr>
            </a:br>
            <a:r>
              <a:rPr lang="pt-PT" sz="3600" dirty="0" smtClean="0">
                <a:latin typeface="+mn-lt"/>
              </a:rPr>
              <a:t>. Análise de conteúdo qualitativa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44035" name="Marcador de Posição do Número do Diapositivo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9D1E12-2EE5-4691-A320-4DBB0BA18D6E}" type="slidenum">
              <a:rPr lang="pt-PT" smtClean="0">
                <a:solidFill>
                  <a:srgbClr val="003300"/>
                </a:solidFill>
              </a:rPr>
              <a:pPr/>
              <a:t>16</a:t>
            </a:fld>
            <a:endParaRPr lang="pt-PT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DD30CCA9-CC2F-43D1-8704-6714C9E3E4F7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17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313613" cy="823913"/>
          </a:xfrm>
        </p:spPr>
        <p:txBody>
          <a:bodyPr/>
          <a:lstStyle/>
          <a:p>
            <a:pPr algn="ctr"/>
            <a:r>
              <a:rPr lang="pt-PT" sz="2400" b="1" smtClean="0">
                <a:solidFill>
                  <a:schemeClr val="accent2"/>
                </a:solidFill>
              </a:rPr>
              <a:t>ANÁLISE DE CONTEÚDO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700213"/>
            <a:ext cx="8459787" cy="48974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PT" sz="900" smtClean="0"/>
          </a:p>
          <a:p>
            <a:pPr marL="0" indent="0">
              <a:buFont typeface="Wingdings" pitchFamily="2" charset="2"/>
              <a:buNone/>
            </a:pPr>
            <a:r>
              <a:rPr lang="pt-PT" sz="2000" b="1" smtClean="0"/>
              <a:t>. Metodologia de análise de dados</a:t>
            </a:r>
          </a:p>
          <a:p>
            <a:pPr marL="0" indent="0">
              <a:buFont typeface="Wingdings" pitchFamily="2" charset="2"/>
              <a:buNone/>
            </a:pPr>
            <a:endParaRPr lang="pt-PT" sz="2000" b="1" smtClean="0"/>
          </a:p>
          <a:p>
            <a:pPr marL="0" indent="0">
              <a:buFont typeface="Wingdings" pitchFamily="2" charset="2"/>
              <a:buNone/>
            </a:pPr>
            <a:r>
              <a:rPr lang="pt-PT" sz="2000" b="1" smtClean="0"/>
              <a:t>. Realiza-se de forma sistemática, objectiva e quantitativa</a:t>
            </a:r>
          </a:p>
          <a:p>
            <a:pPr marL="0" indent="0">
              <a:buFont typeface="Wingdings" pitchFamily="2" charset="2"/>
              <a:buNone/>
            </a:pPr>
            <a:endParaRPr lang="pt-PT" sz="2000" b="1" smtClean="0"/>
          </a:p>
          <a:p>
            <a:pPr marL="0" indent="0">
              <a:buFont typeface="Wingdings" pitchFamily="2" charset="2"/>
              <a:buNone/>
            </a:pPr>
            <a:r>
              <a:rPr lang="pt-PT" sz="2000" b="1" smtClean="0"/>
              <a:t>. Analisar o conteúdo de um texto</a:t>
            </a:r>
          </a:p>
          <a:p>
            <a:pPr marL="0" indent="0">
              <a:buFont typeface="Wingdings" pitchFamily="2" charset="2"/>
              <a:buNone/>
            </a:pPr>
            <a:endParaRPr lang="pt-PT" sz="2000" b="1" smtClean="0"/>
          </a:p>
          <a:p>
            <a:pPr marL="0" indent="0">
              <a:buFont typeface="Wingdings" pitchFamily="2" charset="2"/>
              <a:buNone/>
            </a:pPr>
            <a:r>
              <a:rPr lang="pt-PT" sz="2000" b="1" smtClean="0"/>
              <a:t>. Minimização das idiossincrasias do investigador</a:t>
            </a:r>
          </a:p>
          <a:p>
            <a:pPr marL="0" indent="0">
              <a:buFont typeface="Wingdings" pitchFamily="2" charset="2"/>
              <a:buNone/>
            </a:pPr>
            <a:endParaRPr lang="pt-PT" sz="2000" b="1" smtClean="0"/>
          </a:p>
          <a:p>
            <a:pPr marL="0" indent="0">
              <a:buFont typeface="Wingdings" pitchFamily="2" charset="2"/>
              <a:buNone/>
            </a:pPr>
            <a:endParaRPr lang="pt-PT" sz="2000" smtClean="0"/>
          </a:p>
          <a:p>
            <a:pPr marL="0" indent="0">
              <a:buFont typeface="Wingdings" pitchFamily="2" charset="2"/>
              <a:buNone/>
            </a:pPr>
            <a:endParaRPr lang="pt-PT" sz="2000" smtClean="0"/>
          </a:p>
          <a:p>
            <a:pPr marL="0" indent="0">
              <a:buFont typeface="Wingdings" pitchFamily="2" charset="2"/>
              <a:buNone/>
            </a:pPr>
            <a:endParaRPr lang="pt-PT" sz="2000" smtClean="0"/>
          </a:p>
          <a:p>
            <a:pPr marL="0" indent="0">
              <a:buFont typeface="Wingdings" pitchFamily="2" charset="2"/>
              <a:buNone/>
            </a:pPr>
            <a:endParaRPr lang="pt-PT" sz="9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C720AE2A-AB4A-477E-8A0B-7891CB542FDB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18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357188"/>
            <a:ext cx="7313613" cy="823912"/>
          </a:xfrm>
        </p:spPr>
        <p:txBody>
          <a:bodyPr/>
          <a:lstStyle/>
          <a:p>
            <a:pPr algn="ctr"/>
            <a:r>
              <a:rPr lang="pt-PT" sz="2400" b="1" smtClean="0">
                <a:solidFill>
                  <a:schemeClr val="accent2"/>
                </a:solidFill>
              </a:rPr>
              <a:t>ANÁLISE DE CONTEÚDO 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700213"/>
            <a:ext cx="8459787" cy="48974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PT" sz="900" smtClean="0"/>
          </a:p>
          <a:p>
            <a:pPr marL="0" indent="0">
              <a:buFont typeface="Wingdings" pitchFamily="2" charset="2"/>
              <a:buNone/>
            </a:pPr>
            <a:r>
              <a:rPr lang="pt-PT" sz="2000" b="1" smtClean="0">
                <a:solidFill>
                  <a:schemeClr val="accent2"/>
                </a:solidFill>
              </a:rPr>
              <a:t>APLICAÇÃO</a:t>
            </a:r>
          </a:p>
          <a:p>
            <a:pPr marL="0" indent="0">
              <a:buFont typeface="Wingdings" pitchFamily="2" charset="2"/>
              <a:buNone/>
            </a:pPr>
            <a:endParaRPr lang="pt-PT" sz="2000" b="1" smtClean="0"/>
          </a:p>
          <a:p>
            <a:pPr marL="0" indent="0">
              <a:buFont typeface="Wingdings" pitchFamily="2" charset="2"/>
              <a:buNone/>
            </a:pPr>
            <a:r>
              <a:rPr lang="pt-PT" sz="2000" b="1" smtClean="0"/>
              <a:t>. Suporte linguístico (escrito e oral)</a:t>
            </a:r>
          </a:p>
          <a:p>
            <a:pPr marL="0" indent="0">
              <a:buFont typeface="Wingdings" pitchFamily="2" charset="2"/>
              <a:buNone/>
            </a:pPr>
            <a:endParaRPr lang="pt-PT" sz="2000" b="1" smtClean="0"/>
          </a:p>
          <a:p>
            <a:pPr marL="0" indent="0">
              <a:buFont typeface="Wingdings" pitchFamily="2" charset="2"/>
              <a:buNone/>
            </a:pPr>
            <a:r>
              <a:rPr lang="pt-PT" sz="2000" b="1" smtClean="0"/>
              <a:t>. Suporte icónico (sinais, grafismos, imagens, filmes …)</a:t>
            </a:r>
          </a:p>
          <a:p>
            <a:pPr marL="0" indent="0">
              <a:buFont typeface="Wingdings" pitchFamily="2" charset="2"/>
              <a:buNone/>
            </a:pPr>
            <a:endParaRPr lang="pt-PT" sz="2000" b="1" smtClean="0"/>
          </a:p>
          <a:p>
            <a:pPr marL="0" indent="0">
              <a:buFont typeface="Wingdings" pitchFamily="2" charset="2"/>
              <a:buNone/>
            </a:pPr>
            <a:r>
              <a:rPr lang="pt-PT" sz="2000" b="1" smtClean="0"/>
              <a:t>. Outros códigos semióticos que, não sendo linguísticos ou icónicos, podem ser portadores de significações (musica, comportamentos, espaços, …)</a:t>
            </a:r>
          </a:p>
          <a:p>
            <a:pPr marL="0" indent="0">
              <a:buFont typeface="Wingdings" pitchFamily="2" charset="2"/>
              <a:buNone/>
            </a:pPr>
            <a:endParaRPr lang="pt-PT" sz="2000" b="1" smtClean="0"/>
          </a:p>
          <a:p>
            <a:pPr marL="0" indent="0">
              <a:buFont typeface="Wingdings" pitchFamily="2" charset="2"/>
              <a:buNone/>
            </a:pPr>
            <a:endParaRPr lang="pt-PT" sz="900" b="1" smtClean="0"/>
          </a:p>
          <a:p>
            <a:pPr marL="0" indent="0" algn="ctr">
              <a:buFont typeface="Wingdings" pitchFamily="2" charset="2"/>
              <a:buNone/>
            </a:pPr>
            <a:endParaRPr lang="pt-PT" sz="900" b="1" smtClean="0"/>
          </a:p>
          <a:p>
            <a:pPr marL="0" indent="0" algn="ctr">
              <a:buFont typeface="Wingdings" pitchFamily="2" charset="2"/>
              <a:buNone/>
            </a:pPr>
            <a:endParaRPr lang="pt-PT" sz="900" b="1" smtClean="0"/>
          </a:p>
          <a:p>
            <a:pPr marL="0" indent="0" algn="ctr">
              <a:buFont typeface="Wingdings" pitchFamily="2" charset="2"/>
              <a:buNone/>
            </a:pPr>
            <a:endParaRPr lang="pt-PT" sz="900" b="1" smtClean="0"/>
          </a:p>
          <a:p>
            <a:pPr marL="0" indent="0" algn="ctr">
              <a:buFont typeface="Wingdings" pitchFamily="2" charset="2"/>
              <a:buNone/>
            </a:pPr>
            <a:endParaRPr lang="pt-PT" sz="9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A526F775-6EEB-4F29-8E83-C41B84EE6060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19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23913"/>
          </a:xfrm>
        </p:spPr>
        <p:txBody>
          <a:bodyPr/>
          <a:lstStyle/>
          <a:p>
            <a:pPr algn="ctr"/>
            <a:r>
              <a:rPr lang="pt-PT" sz="2400" b="1" smtClean="0"/>
              <a:t/>
            </a:r>
            <a:br>
              <a:rPr lang="pt-PT" sz="2400" b="1" smtClean="0"/>
            </a:br>
            <a:r>
              <a:rPr lang="pt-PT" sz="2400" b="1" smtClean="0"/>
              <a:t/>
            </a:r>
            <a:br>
              <a:rPr lang="pt-PT" sz="2400" b="1" smtClean="0"/>
            </a:br>
            <a:r>
              <a:rPr lang="pt-PT" sz="2400" b="1" smtClean="0">
                <a:solidFill>
                  <a:schemeClr val="accent2"/>
                </a:solidFill>
              </a:rPr>
              <a:t>ANÁLISE DE CONTEÚDO </a:t>
            </a:r>
            <a:br>
              <a:rPr lang="pt-PT" sz="2400" b="1" smtClean="0">
                <a:solidFill>
                  <a:schemeClr val="accent2"/>
                </a:solidFill>
              </a:rPr>
            </a:br>
            <a:r>
              <a:rPr lang="pt-PT" sz="2400" b="1" smtClean="0">
                <a:solidFill>
                  <a:schemeClr val="accent2"/>
                </a:solidFill>
              </a:rPr>
              <a:t>Retrospectiva Histórica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700213"/>
            <a:ext cx="8459787" cy="4897437"/>
          </a:xfrm>
        </p:spPr>
        <p:txBody>
          <a:bodyPr/>
          <a:lstStyle/>
          <a:p>
            <a:pPr marL="552450" indent="-552450">
              <a:buFont typeface="Wingdings" pitchFamily="2" charset="2"/>
              <a:buNone/>
            </a:pPr>
            <a:endParaRPr lang="pt-PT" sz="900" smtClean="0"/>
          </a:p>
          <a:p>
            <a:pPr marL="552450" indent="-552450">
              <a:buFont typeface="Wingdings" pitchFamily="2" charset="2"/>
              <a:buNone/>
            </a:pPr>
            <a:r>
              <a:rPr lang="pt-PT" sz="2800" b="1" smtClean="0"/>
              <a:t>1. Análise de conteúdo qualitativa sem rigor científico (inícios século XX – 1940)</a:t>
            </a:r>
          </a:p>
          <a:p>
            <a:pPr marL="552450" indent="-552450"/>
            <a:endParaRPr lang="pt-PT" sz="2800" b="1" smtClean="0"/>
          </a:p>
          <a:p>
            <a:pPr marL="552450" indent="-552450">
              <a:buFont typeface="Wingdings" pitchFamily="2" charset="2"/>
              <a:buNone/>
            </a:pPr>
            <a:r>
              <a:rPr lang="pt-PT" sz="2800" b="1" smtClean="0"/>
              <a:t>2. Análise de conteúdo quantitativa com rigor científico</a:t>
            </a:r>
          </a:p>
          <a:p>
            <a:pPr marL="552450" indent="-552450">
              <a:buFont typeface="Wingdings" pitchFamily="2" charset="2"/>
              <a:buNone/>
            </a:pPr>
            <a:r>
              <a:rPr lang="pt-PT" sz="2800" b="1" smtClean="0"/>
              <a:t>	(anos 40 e 50)</a:t>
            </a:r>
          </a:p>
          <a:p>
            <a:pPr marL="552450" indent="-552450">
              <a:buFont typeface="Wingdings" pitchFamily="2" charset="2"/>
              <a:buNone/>
            </a:pPr>
            <a:endParaRPr lang="pt-PT" sz="2800" b="1" smtClean="0"/>
          </a:p>
          <a:p>
            <a:pPr marL="552450" indent="-552450">
              <a:buFont typeface="Wingdings" pitchFamily="2" charset="2"/>
              <a:buNone/>
            </a:pPr>
            <a:r>
              <a:rPr lang="pt-PT" sz="2800" b="1" smtClean="0"/>
              <a:t>3. Análise de conteúdo quantitativa/qualitativa de rigor científico (1950 - …)</a:t>
            </a:r>
          </a:p>
          <a:p>
            <a:pPr marL="552450" indent="-552450"/>
            <a:endParaRPr lang="pt-PT" sz="1900" b="1" smtClean="0"/>
          </a:p>
          <a:p>
            <a:pPr marL="552450" indent="-552450">
              <a:buFont typeface="Wingdings" pitchFamily="2" charset="2"/>
              <a:buNone/>
            </a:pPr>
            <a:endParaRPr lang="pt-PT" sz="9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sz="9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sz="9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sz="9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sz="9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sz="9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sz="9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sz="9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sz="9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Número do Diapositivo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D80F80-DA48-4BEB-8AFE-47089B85EE4A}" type="slidenum">
              <a:rPr lang="pt-PT" smtClean="0"/>
              <a:pPr/>
              <a:t>2</a:t>
            </a:fld>
            <a:endParaRPr lang="pt-PT" smtClean="0"/>
          </a:p>
        </p:txBody>
      </p:sp>
      <p:pic>
        <p:nvPicPr>
          <p:cNvPr id="4099" name="Picture 2" descr="etapas pesquisa Quiv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78644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2428860" y="5000636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19C4E8C-5EEB-44B3-AEE4-4E5E02F4C64A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20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571500"/>
            <a:ext cx="7313613" cy="823913"/>
          </a:xfrm>
        </p:spPr>
        <p:txBody>
          <a:bodyPr/>
          <a:lstStyle/>
          <a:p>
            <a:pPr algn="ctr"/>
            <a:r>
              <a:rPr lang="pt-PT" sz="2400" b="1" smtClean="0">
                <a:solidFill>
                  <a:schemeClr val="accent2"/>
                </a:solidFill>
              </a:rPr>
              <a:t>ANÁLISE DE CONTEÚDO </a:t>
            </a:r>
            <a:br>
              <a:rPr lang="pt-PT" sz="2400" b="1" smtClean="0">
                <a:solidFill>
                  <a:schemeClr val="accent2"/>
                </a:solidFill>
              </a:rPr>
            </a:br>
            <a:r>
              <a:rPr lang="pt-PT" sz="2400" b="1" smtClean="0">
                <a:solidFill>
                  <a:schemeClr val="accent2"/>
                </a:solidFill>
              </a:rPr>
              <a:t>Etapas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960563"/>
            <a:ext cx="8459787" cy="4897437"/>
          </a:xfrm>
        </p:spPr>
        <p:txBody>
          <a:bodyPr/>
          <a:lstStyle/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b="1" smtClean="0"/>
              <a:t>1. Pré-análise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b="1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b="1" smtClean="0"/>
              <a:t>2. Exploração do material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b="1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b="1" smtClean="0"/>
              <a:t>3. Tratamento dos resultados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b="1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mtClean="0"/>
          </a:p>
          <a:p>
            <a:pPr marL="552450" indent="-552450">
              <a:lnSpc>
                <a:spcPct val="90000"/>
              </a:lnSpc>
            </a:pPr>
            <a:endParaRPr lang="pt-PT" sz="800" b="1" smtClean="0"/>
          </a:p>
          <a:p>
            <a:pPr marL="552450" indent="-552450" algn="ctr">
              <a:lnSpc>
                <a:spcPct val="90000"/>
              </a:lnSpc>
              <a:buFont typeface="Wingdings" pitchFamily="2" charset="2"/>
              <a:buNone/>
            </a:pPr>
            <a:endParaRPr lang="pt-PT" b="1" smtClean="0"/>
          </a:p>
          <a:p>
            <a:pPr marL="552450" indent="-552450" algn="ctr">
              <a:lnSpc>
                <a:spcPct val="90000"/>
              </a:lnSpc>
              <a:buFont typeface="Wingdings" pitchFamily="2" charset="2"/>
              <a:buNone/>
            </a:pPr>
            <a:endParaRPr lang="pt-PT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D988185-56D8-4849-ADC9-0AD84208A61B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21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571500"/>
            <a:ext cx="7313612" cy="823913"/>
          </a:xfrm>
        </p:spPr>
        <p:txBody>
          <a:bodyPr/>
          <a:lstStyle/>
          <a:p>
            <a:pPr algn="ctr"/>
            <a:r>
              <a:rPr lang="pt-PT" sz="2400" b="1" smtClean="0">
                <a:solidFill>
                  <a:schemeClr val="accent2"/>
                </a:solidFill>
              </a:rPr>
              <a:t>ANÁLISE DE CONTEÚDO</a:t>
            </a:r>
            <a:br>
              <a:rPr lang="pt-PT" sz="2400" b="1" smtClean="0">
                <a:solidFill>
                  <a:schemeClr val="accent2"/>
                </a:solidFill>
              </a:rPr>
            </a:br>
            <a:r>
              <a:rPr lang="pt-PT" sz="2400" b="1" smtClean="0">
                <a:solidFill>
                  <a:schemeClr val="accent2"/>
                </a:solidFill>
              </a:rPr>
              <a:t>Operações mínimas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960563"/>
            <a:ext cx="8459787" cy="4897437"/>
          </a:xfrm>
        </p:spPr>
        <p:txBody>
          <a:bodyPr/>
          <a:lstStyle/>
          <a:p>
            <a:pPr marL="552450" indent="-55245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pt-PT" sz="2500" smtClean="0"/>
              <a:t>Delimitação dos objectivos e definição de um quadro de referência teórico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pt-PT" sz="2500" smtClean="0"/>
              <a:t>Constituição do corpus da análise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pt-PT" sz="2500" smtClean="0"/>
              <a:t>Construção de um sistema de categorias e de indicadores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pt-PT" sz="2500" smtClean="0"/>
              <a:t>Definição das unidades de análise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pt-PT" sz="2500" smtClean="0"/>
              <a:t>Elaboração de procedimentos que assegurem a sua fiabilidade e validade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pt-PT" sz="2500" smtClean="0"/>
              <a:t>Quantificação: análise de ocorrências; análise avaliativa; análise estrutural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lphaLcParenR"/>
            </a:pPr>
            <a:endParaRPr lang="pt-PT" sz="2500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z="2500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endParaRPr lang="pt-PT" sz="800" b="1" smtClean="0"/>
          </a:p>
          <a:p>
            <a:pPr marL="552450" indent="-552450" algn="ctr">
              <a:lnSpc>
                <a:spcPct val="90000"/>
              </a:lnSpc>
              <a:buFont typeface="Wingdings" pitchFamily="2" charset="2"/>
              <a:buNone/>
            </a:pPr>
            <a:endParaRPr lang="pt-PT" sz="2500" b="1" smtClean="0"/>
          </a:p>
          <a:p>
            <a:pPr marL="552450" indent="-552450" algn="ctr">
              <a:lnSpc>
                <a:spcPct val="90000"/>
              </a:lnSpc>
              <a:buFont typeface="Wingdings" pitchFamily="2" charset="2"/>
              <a:buNone/>
            </a:pPr>
            <a:endParaRPr lang="pt-PT" sz="2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212E713E-E4B6-4D4D-B7FF-78F51090B874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22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00063"/>
            <a:ext cx="7313613" cy="823912"/>
          </a:xfrm>
        </p:spPr>
        <p:txBody>
          <a:bodyPr/>
          <a:lstStyle/>
          <a:p>
            <a:pPr algn="ctr"/>
            <a:r>
              <a:rPr lang="pt-PT" sz="2400" b="1" smtClean="0">
                <a:solidFill>
                  <a:schemeClr val="accent2"/>
                </a:solidFill>
              </a:rPr>
              <a:t>ANÁLISE DE CONTEÚDO </a:t>
            </a:r>
            <a:br>
              <a:rPr lang="pt-PT" sz="2400" b="1" smtClean="0">
                <a:solidFill>
                  <a:schemeClr val="accent2"/>
                </a:solidFill>
              </a:rPr>
            </a:br>
            <a:r>
              <a:rPr lang="pt-PT" sz="2400" b="1" smtClean="0">
                <a:solidFill>
                  <a:schemeClr val="accent2"/>
                </a:solidFill>
              </a:rPr>
              <a:t>Produtos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700213"/>
            <a:ext cx="8459787" cy="5157787"/>
          </a:xfrm>
        </p:spPr>
        <p:txBody>
          <a:bodyPr/>
          <a:lstStyle/>
          <a:p>
            <a:pPr marL="552450" indent="-552450">
              <a:buFont typeface="Wingdings" pitchFamily="2" charset="2"/>
              <a:buAutoNum type="alphaLcParenR"/>
            </a:pPr>
            <a:r>
              <a:rPr lang="pt-PT" smtClean="0"/>
              <a:t>Estudo puramente descritivo</a:t>
            </a:r>
          </a:p>
          <a:p>
            <a:pPr marL="552450" indent="-552450">
              <a:buFont typeface="Wingdings" pitchFamily="2" charset="2"/>
              <a:buAutoNum type="alphaLcParenR"/>
            </a:pPr>
            <a:r>
              <a:rPr lang="pt-PT" smtClean="0"/>
              <a:t>Análises normativas</a:t>
            </a:r>
          </a:p>
          <a:p>
            <a:pPr marL="552450" indent="-552450">
              <a:buFont typeface="Wingdings" pitchFamily="2" charset="2"/>
              <a:buAutoNum type="alphaLcParenR"/>
            </a:pPr>
            <a:r>
              <a:rPr lang="pt-PT" smtClean="0"/>
              <a:t>Análises transversais</a:t>
            </a:r>
          </a:p>
          <a:p>
            <a:pPr marL="552450" indent="-552450">
              <a:buFont typeface="Wingdings" pitchFamily="2" charset="2"/>
              <a:buAutoNum type="alphaLcParenR"/>
            </a:pPr>
            <a:r>
              <a:rPr lang="pt-PT" smtClean="0"/>
              <a:t>Análises longitudinais</a:t>
            </a:r>
          </a:p>
          <a:p>
            <a:pPr marL="552450" indent="-552450">
              <a:buFont typeface="Wingdings" pitchFamily="2" charset="2"/>
              <a:buAutoNum type="alphaLcParenR"/>
            </a:pPr>
            <a:r>
              <a:rPr lang="pt-PT" smtClean="0"/>
              <a:t>Estudos que servem de indicadores culturais</a:t>
            </a:r>
          </a:p>
          <a:p>
            <a:pPr marL="552450" indent="-552450">
              <a:buFont typeface="Wingdings" pitchFamily="2" charset="2"/>
              <a:buAutoNum type="alphaLcParenR"/>
            </a:pPr>
            <a:r>
              <a:rPr lang="pt-PT" smtClean="0"/>
              <a:t>Combinação de desenhos paralelos</a:t>
            </a:r>
          </a:p>
          <a:p>
            <a:pPr marL="552450" indent="-552450">
              <a:buFont typeface="Wingdings" pitchFamily="2" charset="2"/>
              <a:buNone/>
            </a:pPr>
            <a:endParaRPr lang="pt-PT" smtClean="0"/>
          </a:p>
          <a:p>
            <a:pPr marL="552450" indent="-552450">
              <a:buFont typeface="Wingdings" pitchFamily="2" charset="2"/>
              <a:buNone/>
            </a:pPr>
            <a:endParaRPr lang="pt-PT" smtClean="0"/>
          </a:p>
          <a:p>
            <a:pPr marL="552450" indent="-552450" algn="ctr">
              <a:buFont typeface="Wingdings" pitchFamily="2" charset="2"/>
              <a:buNone/>
            </a:pPr>
            <a:endParaRPr lang="pt-PT" sz="800" b="1" smtClean="0"/>
          </a:p>
          <a:p>
            <a:pPr marL="552450" indent="-552450" algn="ctr">
              <a:buFont typeface="Wingdings" pitchFamily="2" charset="2"/>
              <a:buNone/>
            </a:pPr>
            <a:endParaRPr lang="pt-PT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090F8A34-2E4A-40C4-A299-2D3575A63816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23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357188"/>
            <a:ext cx="7313612" cy="823912"/>
          </a:xfrm>
        </p:spPr>
        <p:txBody>
          <a:bodyPr/>
          <a:lstStyle/>
          <a:p>
            <a:pPr algn="ctr"/>
            <a:r>
              <a:rPr lang="pt-PT" sz="2400" b="1" smtClean="0">
                <a:solidFill>
                  <a:schemeClr val="accent2"/>
                </a:solidFill>
              </a:rPr>
              <a:t>ANÁLISE DE CONTEÚDO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700213"/>
            <a:ext cx="8459787" cy="4897437"/>
          </a:xfrm>
        </p:spPr>
        <p:txBody>
          <a:bodyPr/>
          <a:lstStyle/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b="1" smtClean="0">
                <a:solidFill>
                  <a:schemeClr val="accent2"/>
                </a:solidFill>
              </a:rPr>
              <a:t>VANTAGENS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mtClean="0"/>
              <a:t>. Funciona como técnica não obstrutiva (evita enviesamentos)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mtClean="0"/>
              <a:t>. Implica poucos custos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mtClean="0"/>
              <a:t>. Útil quando determinadas informações são/estão inacessíveis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mtClean="0"/>
              <a:t>. Permite analisar grandes quantidades de dados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z="800" b="1" smtClean="0"/>
          </a:p>
          <a:p>
            <a:pPr marL="552450" indent="-552450" algn="ctr">
              <a:lnSpc>
                <a:spcPct val="90000"/>
              </a:lnSpc>
              <a:buFont typeface="Wingdings" pitchFamily="2" charset="2"/>
              <a:buNone/>
            </a:pPr>
            <a:endParaRPr lang="pt-PT" sz="800" b="1" smtClean="0"/>
          </a:p>
          <a:p>
            <a:pPr marL="552450" indent="-552450" algn="ctr">
              <a:lnSpc>
                <a:spcPct val="90000"/>
              </a:lnSpc>
              <a:buFont typeface="Wingdings" pitchFamily="2" charset="2"/>
              <a:buNone/>
            </a:pPr>
            <a:endParaRPr lang="pt-PT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832FD64B-B853-4BA9-9DF8-6DE91C42145D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24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357188"/>
            <a:ext cx="7313612" cy="823912"/>
          </a:xfrm>
        </p:spPr>
        <p:txBody>
          <a:bodyPr/>
          <a:lstStyle/>
          <a:p>
            <a:pPr algn="ctr"/>
            <a:r>
              <a:rPr lang="pt-PT" sz="2400" b="1" smtClean="0">
                <a:solidFill>
                  <a:schemeClr val="accent2"/>
                </a:solidFill>
              </a:rPr>
              <a:t>ANÁLISE DE CONTEÚDO 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700213"/>
            <a:ext cx="8459787" cy="4897437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pt-PT" sz="2500" b="1" smtClean="0">
                <a:solidFill>
                  <a:schemeClr val="accent2"/>
                </a:solidFill>
              </a:rPr>
              <a:t>DESVANTAGENS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pt-PT" sz="2500" smtClean="0"/>
              <a:t>. Pode conduzir a resultados “ilusórios” (ex. referências a determinados objectos podem fazer parte da estratégia de um sujeito para esconder outros objectos, estes sim relevantes)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pt-PT" sz="2500" smtClean="0"/>
              <a:t>. Em algumas circunstâncias pode produzir apenas um conhecimento probabilístico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pt-PT" sz="2500" smtClean="0"/>
              <a:t>. Incapaz de revelar os conteúdos ocultos ou não manifestos da mensagem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pt-PT" sz="2500" smtClean="0"/>
              <a:t>. Pode induzir o investigador a dar prioridade à análise de frequência. Muitas vezes resume-se apenas a uma contagem de termos.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endParaRPr lang="pt-PT" sz="2500" smtClean="0"/>
          </a:p>
          <a:p>
            <a:pPr marL="552450" indent="-552450" algn="ctr">
              <a:lnSpc>
                <a:spcPct val="80000"/>
              </a:lnSpc>
              <a:buFont typeface="Wingdings" pitchFamily="2" charset="2"/>
              <a:buNone/>
            </a:pPr>
            <a:endParaRPr lang="pt-PT" sz="800" b="1" smtClean="0"/>
          </a:p>
          <a:p>
            <a:pPr marL="552450" indent="-552450" algn="ctr">
              <a:lnSpc>
                <a:spcPct val="80000"/>
              </a:lnSpc>
              <a:buFont typeface="Wingdings" pitchFamily="2" charset="2"/>
              <a:buNone/>
            </a:pPr>
            <a:endParaRPr lang="pt-PT" sz="2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07DE08A4-797B-4F73-A00F-07AADA225116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25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428625"/>
            <a:ext cx="7313612" cy="823913"/>
          </a:xfrm>
        </p:spPr>
        <p:txBody>
          <a:bodyPr/>
          <a:lstStyle/>
          <a:p>
            <a:pPr algn="ctr"/>
            <a:r>
              <a:rPr lang="pt-PT" sz="2400" b="1" dirty="0" smtClean="0">
                <a:solidFill>
                  <a:schemeClr val="accent2"/>
                </a:solidFill>
              </a:rPr>
              <a:t>ANÁLISE DE CONTEUDO QUALITATIVA 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428750"/>
            <a:ext cx="8459787" cy="4897438"/>
          </a:xfrm>
        </p:spPr>
        <p:txBody>
          <a:bodyPr/>
          <a:lstStyle/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i="1" dirty="0" smtClean="0">
                <a:solidFill>
                  <a:schemeClr val="accent2"/>
                </a:solidFill>
              </a:rPr>
              <a:t>o exemplo da </a:t>
            </a:r>
            <a:r>
              <a:rPr lang="pt-PT" sz="2500" b="1" i="1" dirty="0" smtClean="0">
                <a:solidFill>
                  <a:schemeClr val="accent2"/>
                </a:solidFill>
              </a:rPr>
              <a:t>ANÁLISE DE DISCURSO </a:t>
            </a:r>
            <a:r>
              <a:rPr lang="pt-PT" sz="2500" i="1" dirty="0" smtClean="0">
                <a:solidFill>
                  <a:schemeClr val="accent2"/>
                </a:solidFill>
              </a:rPr>
              <a:t>….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z="2500" dirty="0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dirty="0" smtClean="0"/>
              <a:t>Discurso: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dirty="0" smtClean="0"/>
              <a:t>. uma </a:t>
            </a:r>
            <a:r>
              <a:rPr lang="pt-PT" sz="2500" i="1" dirty="0" smtClean="0"/>
              <a:t>construção social</a:t>
            </a:r>
            <a:endParaRPr lang="pt-PT" sz="2500" dirty="0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dirty="0" smtClean="0"/>
              <a:t>. o objecto de estudo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dirty="0" smtClean="0"/>
              <a:t>. um conceito: enunciado e enunciação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z="2500" dirty="0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dirty="0" smtClean="0"/>
              <a:t>Análise de discurso: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dirty="0" smtClean="0"/>
              <a:t>. As figuras do discurso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dirty="0" smtClean="0"/>
              <a:t>. A formação discursiva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2500" dirty="0" smtClean="0"/>
              <a:t>. Desconstruir o(s) discurso(s)</a:t>
            </a:r>
            <a:endParaRPr lang="pt-PT" sz="2500" i="1" dirty="0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pt-PT" sz="4800" b="1" dirty="0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pt-PT" sz="800" b="1" dirty="0" smtClean="0"/>
              <a:t>Helena Serra (SOCIUS/ISEG)</a:t>
            </a:r>
          </a:p>
          <a:p>
            <a:pPr marL="552450" indent="-552450" algn="ctr">
              <a:lnSpc>
                <a:spcPct val="90000"/>
              </a:lnSpc>
              <a:buFont typeface="Wingdings" pitchFamily="2" charset="2"/>
              <a:buNone/>
            </a:pPr>
            <a:endParaRPr lang="pt-PT" sz="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 análise de discurso …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Enunciado – a história contada; o que é dito.</a:t>
            </a:r>
          </a:p>
          <a:p>
            <a:r>
              <a:rPr lang="pt-PT" dirty="0" smtClean="0"/>
              <a:t>Enunciação – a forma como a história é contada; a forma de dizer; a forma de contar.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OBJECTIVO: desconstruir o(s) discurso(s)</a:t>
            </a:r>
            <a:endParaRPr lang="pt-PT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6C75B9-11BB-491F-861F-4084E0A13D71}" type="slidenum">
              <a:rPr lang="pt-PT" smtClean="0">
                <a:solidFill>
                  <a:srgbClr val="003300"/>
                </a:solidFill>
              </a:rPr>
              <a:pPr>
                <a:defRPr/>
              </a:pPr>
              <a:t>26</a:t>
            </a:fld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 análise de conteúdo 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Aborda o conteúdo como objecto de estudo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OBJECTIVO: evidenciar os temas mais relevantes da mensagem, a partir da quantificação de </a:t>
            </a:r>
            <a:r>
              <a:rPr lang="pt-PT" dirty="0" err="1" smtClean="0"/>
              <a:t>items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5E5F62-236B-472C-AB10-E9F58EA8F0CC}" type="slidenum">
              <a:rPr lang="pt-PT" smtClean="0">
                <a:solidFill>
                  <a:srgbClr val="003300"/>
                </a:solidFill>
              </a:rPr>
              <a:pPr>
                <a:defRPr/>
              </a:pPr>
              <a:t>27</a:t>
            </a:fld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Marcador de Posição do Número do Diapositivo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9A74FE3-E5C9-4445-AA80-675790F13B6E}" type="slidenum">
              <a:rPr lang="pt-PT" smtClean="0">
                <a:solidFill>
                  <a:srgbClr val="003300"/>
                </a:solidFill>
              </a:rPr>
              <a:pPr/>
              <a:t>28</a:t>
            </a:fld>
            <a:endParaRPr lang="pt-PT" smtClean="0">
              <a:solidFill>
                <a:srgbClr val="003300"/>
              </a:solidFill>
            </a:endParaRP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23850" y="1341438"/>
            <a:ext cx="8496300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336600"/>
              </a:buClr>
              <a:buFont typeface="Wingdings" pitchFamily="2" charset="2"/>
              <a:buNone/>
            </a:pPr>
            <a:endParaRPr lang="en-US" sz="1400" i="1" dirty="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  <a:buFont typeface="Wingdings" pitchFamily="2" charset="2"/>
              <a:buNone/>
            </a:pPr>
            <a:endParaRPr lang="en-US" dirty="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  <a:buFont typeface="Wingdings" pitchFamily="2" charset="2"/>
              <a:buNone/>
            </a:pPr>
            <a:r>
              <a:rPr lang="pt-PT" sz="1600" dirty="0" err="1">
                <a:solidFill>
                  <a:srgbClr val="003300"/>
                </a:solidFill>
              </a:rPr>
              <a:t>Bardin</a:t>
            </a:r>
            <a:r>
              <a:rPr lang="pt-PT" sz="1600" dirty="0">
                <a:solidFill>
                  <a:srgbClr val="003300"/>
                </a:solidFill>
              </a:rPr>
              <a:t>, </a:t>
            </a:r>
            <a:r>
              <a:rPr lang="pt-PT" sz="1600" dirty="0" err="1">
                <a:solidFill>
                  <a:srgbClr val="003300"/>
                </a:solidFill>
              </a:rPr>
              <a:t>Laurence</a:t>
            </a:r>
            <a:r>
              <a:rPr lang="pt-PT" sz="1600" dirty="0">
                <a:solidFill>
                  <a:srgbClr val="003300"/>
                </a:solidFill>
              </a:rPr>
              <a:t> (2004[1977], </a:t>
            </a:r>
            <a:r>
              <a:rPr lang="pt-PT" sz="1600" i="1" dirty="0">
                <a:solidFill>
                  <a:srgbClr val="003300"/>
                </a:solidFill>
              </a:rPr>
              <a:t>Análise de Conteúdo, </a:t>
            </a:r>
            <a:r>
              <a:rPr lang="pt-PT" sz="1600" dirty="0">
                <a:solidFill>
                  <a:srgbClr val="003300"/>
                </a:solidFill>
              </a:rPr>
              <a:t>Lisboa: Edições 70.</a:t>
            </a:r>
            <a:endParaRPr lang="pt-PT" sz="1600" i="1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  <a:buFont typeface="Wingdings" pitchFamily="2" charset="2"/>
              <a:buNone/>
            </a:pPr>
            <a:endParaRPr lang="pt-PT" sz="160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r>
              <a:rPr lang="en-US" sz="1600" dirty="0" err="1">
                <a:solidFill>
                  <a:srgbClr val="003300"/>
                </a:solidFill>
              </a:rPr>
              <a:t>Carmo</a:t>
            </a:r>
            <a:r>
              <a:rPr lang="en-US" sz="1600" dirty="0">
                <a:solidFill>
                  <a:srgbClr val="003300"/>
                </a:solidFill>
              </a:rPr>
              <a:t>, </a:t>
            </a:r>
            <a:r>
              <a:rPr lang="en-US" sz="1600" dirty="0" err="1">
                <a:solidFill>
                  <a:srgbClr val="003300"/>
                </a:solidFill>
              </a:rPr>
              <a:t>Hermano</a:t>
            </a:r>
            <a:r>
              <a:rPr lang="en-US" sz="1600" dirty="0">
                <a:solidFill>
                  <a:srgbClr val="003300"/>
                </a:solidFill>
              </a:rPr>
              <a:t> e Ferreira, Manuela M. (1998), </a:t>
            </a:r>
            <a:r>
              <a:rPr lang="en-US" sz="1600" i="1" dirty="0" err="1">
                <a:solidFill>
                  <a:srgbClr val="003300"/>
                </a:solidFill>
              </a:rPr>
              <a:t>Metodologia</a:t>
            </a:r>
            <a:r>
              <a:rPr lang="en-US" sz="1600" i="1" dirty="0">
                <a:solidFill>
                  <a:srgbClr val="003300"/>
                </a:solidFill>
              </a:rPr>
              <a:t> da </a:t>
            </a:r>
            <a:r>
              <a:rPr lang="en-US" sz="1600" i="1" dirty="0" err="1">
                <a:solidFill>
                  <a:srgbClr val="003300"/>
                </a:solidFill>
              </a:rPr>
              <a:t>Investigação</a:t>
            </a:r>
            <a:r>
              <a:rPr lang="en-US" sz="1600" i="1" dirty="0">
                <a:solidFill>
                  <a:srgbClr val="003300"/>
                </a:solidFill>
              </a:rPr>
              <a:t>, </a:t>
            </a:r>
            <a:r>
              <a:rPr lang="en-US" sz="1600" dirty="0" err="1">
                <a:solidFill>
                  <a:srgbClr val="003300"/>
                </a:solidFill>
              </a:rPr>
              <a:t>Lisboa</a:t>
            </a:r>
            <a:r>
              <a:rPr lang="en-US" sz="1600" dirty="0">
                <a:solidFill>
                  <a:srgbClr val="003300"/>
                </a:solidFill>
              </a:rPr>
              <a:t>: </a:t>
            </a:r>
            <a:r>
              <a:rPr lang="en-US" sz="1600" dirty="0" err="1">
                <a:solidFill>
                  <a:srgbClr val="003300"/>
                </a:solidFill>
              </a:rPr>
              <a:t>Universidade</a:t>
            </a:r>
            <a:r>
              <a:rPr lang="en-US" sz="1600" dirty="0">
                <a:solidFill>
                  <a:srgbClr val="003300"/>
                </a:solidFill>
              </a:rPr>
              <a:t> </a:t>
            </a:r>
            <a:r>
              <a:rPr lang="en-US" sz="1600" dirty="0" err="1">
                <a:solidFill>
                  <a:srgbClr val="003300"/>
                </a:solidFill>
              </a:rPr>
              <a:t>Aberta</a:t>
            </a:r>
            <a:r>
              <a:rPr lang="en-US" sz="1600" dirty="0">
                <a:solidFill>
                  <a:srgbClr val="0033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endParaRPr lang="en-US" sz="1600" dirty="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r>
              <a:rPr lang="en-GB" sz="1600" dirty="0">
                <a:solidFill>
                  <a:srgbClr val="003300"/>
                </a:solidFill>
                <a:cs typeface="Times New Roman" pitchFamily="18" charset="0"/>
              </a:rPr>
              <a:t>Creswell, John W. (2009), </a:t>
            </a:r>
            <a:r>
              <a:rPr lang="en-GB" sz="1600" i="1" dirty="0">
                <a:solidFill>
                  <a:srgbClr val="003300"/>
                </a:solidFill>
                <a:cs typeface="Times New Roman" pitchFamily="18" charset="0"/>
              </a:rPr>
              <a:t>Research Design – Quantitative, Qualitative and Mixed Methods Approaches, </a:t>
            </a:r>
            <a:r>
              <a:rPr lang="en-GB" sz="1600" dirty="0">
                <a:solidFill>
                  <a:srgbClr val="003300"/>
                </a:solidFill>
                <a:cs typeface="Times New Roman" pitchFamily="18" charset="0"/>
              </a:rPr>
              <a:t>London: Sage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endParaRPr lang="pt-PT" sz="1600" dirty="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r>
              <a:rPr lang="pt-PT" sz="1600" dirty="0" err="1">
                <a:solidFill>
                  <a:srgbClr val="003300"/>
                </a:solidFill>
              </a:rPr>
              <a:t>Ghiglione</a:t>
            </a:r>
            <a:r>
              <a:rPr lang="pt-PT" sz="1600" dirty="0">
                <a:solidFill>
                  <a:srgbClr val="003300"/>
                </a:solidFill>
              </a:rPr>
              <a:t> e </a:t>
            </a:r>
            <a:r>
              <a:rPr lang="pt-PT" sz="1600" dirty="0" err="1">
                <a:solidFill>
                  <a:srgbClr val="003300"/>
                </a:solidFill>
              </a:rPr>
              <a:t>Matalon</a:t>
            </a:r>
            <a:r>
              <a:rPr lang="pt-PT" sz="1600" dirty="0">
                <a:solidFill>
                  <a:srgbClr val="003300"/>
                </a:solidFill>
              </a:rPr>
              <a:t> (2001), </a:t>
            </a:r>
            <a:r>
              <a:rPr lang="pt-PT" sz="1600" i="1" dirty="0">
                <a:solidFill>
                  <a:srgbClr val="003300"/>
                </a:solidFill>
              </a:rPr>
              <a:t>O Inquérito, </a:t>
            </a:r>
            <a:r>
              <a:rPr lang="pt-PT" sz="1600" dirty="0">
                <a:solidFill>
                  <a:srgbClr val="003300"/>
                </a:solidFill>
              </a:rPr>
              <a:t>Oeiras: Celta Editora.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endParaRPr lang="pt-PT" sz="1600" dirty="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  <a:buFont typeface="Wingdings" pitchFamily="2" charset="2"/>
              <a:buNone/>
            </a:pPr>
            <a:r>
              <a:rPr lang="pt-PT" sz="1600" dirty="0">
                <a:solidFill>
                  <a:srgbClr val="003300"/>
                </a:solidFill>
              </a:rPr>
              <a:t>Guerra, Isabel C. (2006), </a:t>
            </a:r>
            <a:r>
              <a:rPr lang="pt-PT" sz="1600" i="1" dirty="0">
                <a:solidFill>
                  <a:srgbClr val="003300"/>
                </a:solidFill>
              </a:rPr>
              <a:t>Pesquisa Qualitativa e Análise de Conteúdo, </a:t>
            </a:r>
            <a:r>
              <a:rPr lang="pt-PT" sz="1600" dirty="0">
                <a:solidFill>
                  <a:srgbClr val="003300"/>
                </a:solidFill>
              </a:rPr>
              <a:t>Estoril: </a:t>
            </a:r>
            <a:r>
              <a:rPr lang="pt-PT" sz="1600" dirty="0" err="1">
                <a:solidFill>
                  <a:srgbClr val="003300"/>
                </a:solidFill>
              </a:rPr>
              <a:t>Princípia</a:t>
            </a:r>
            <a:r>
              <a:rPr lang="pt-PT" sz="1600" dirty="0">
                <a:solidFill>
                  <a:srgbClr val="003300"/>
                </a:solidFill>
              </a:rPr>
              <a:t> Editora.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  <a:buFont typeface="Wingdings" pitchFamily="2" charset="2"/>
              <a:buNone/>
            </a:pPr>
            <a:endParaRPr lang="pt-PT" sz="1600" dirty="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r>
              <a:rPr lang="pt-PT" sz="1600" dirty="0" err="1">
                <a:solidFill>
                  <a:srgbClr val="003300"/>
                </a:solidFill>
              </a:rPr>
              <a:t>Quivy</a:t>
            </a:r>
            <a:r>
              <a:rPr lang="pt-PT" sz="1600" dirty="0">
                <a:solidFill>
                  <a:srgbClr val="003300"/>
                </a:solidFill>
              </a:rPr>
              <a:t>, </a:t>
            </a:r>
            <a:r>
              <a:rPr lang="pt-PT" sz="1600" dirty="0" err="1">
                <a:solidFill>
                  <a:srgbClr val="003300"/>
                </a:solidFill>
              </a:rPr>
              <a:t>Raymond</a:t>
            </a:r>
            <a:r>
              <a:rPr lang="pt-PT" sz="1600" dirty="0">
                <a:solidFill>
                  <a:srgbClr val="003300"/>
                </a:solidFill>
              </a:rPr>
              <a:t> e </a:t>
            </a:r>
            <a:r>
              <a:rPr lang="pt-PT" sz="1600" dirty="0" err="1">
                <a:solidFill>
                  <a:srgbClr val="003300"/>
                </a:solidFill>
              </a:rPr>
              <a:t>Campenhoudt</a:t>
            </a:r>
            <a:r>
              <a:rPr lang="pt-PT" sz="1600" dirty="0">
                <a:solidFill>
                  <a:srgbClr val="003300"/>
                </a:solidFill>
              </a:rPr>
              <a:t>, </a:t>
            </a:r>
            <a:r>
              <a:rPr lang="pt-PT" sz="1600" dirty="0" err="1">
                <a:solidFill>
                  <a:srgbClr val="003300"/>
                </a:solidFill>
              </a:rPr>
              <a:t>Luc</a:t>
            </a:r>
            <a:r>
              <a:rPr lang="pt-PT" sz="1600" dirty="0">
                <a:solidFill>
                  <a:srgbClr val="003300"/>
                </a:solidFill>
              </a:rPr>
              <a:t> </a:t>
            </a:r>
            <a:r>
              <a:rPr lang="pt-PT" sz="1600" dirty="0" err="1">
                <a:solidFill>
                  <a:srgbClr val="003300"/>
                </a:solidFill>
              </a:rPr>
              <a:t>Van</a:t>
            </a:r>
            <a:r>
              <a:rPr lang="pt-PT" sz="1600" dirty="0">
                <a:solidFill>
                  <a:srgbClr val="003300"/>
                </a:solidFill>
              </a:rPr>
              <a:t> (1992), </a:t>
            </a:r>
            <a:r>
              <a:rPr lang="pt-PT" sz="1600" i="1" dirty="0">
                <a:solidFill>
                  <a:srgbClr val="003300"/>
                </a:solidFill>
              </a:rPr>
              <a:t>Manual de Investigação em Ciências Sociais</a:t>
            </a:r>
            <a:r>
              <a:rPr lang="pt-PT" sz="1600" dirty="0">
                <a:solidFill>
                  <a:srgbClr val="003300"/>
                </a:solidFill>
              </a:rPr>
              <a:t>, Lisboa, </a:t>
            </a:r>
            <a:r>
              <a:rPr lang="pt-PT" sz="1600" dirty="0" err="1">
                <a:solidFill>
                  <a:srgbClr val="003300"/>
                </a:solidFill>
              </a:rPr>
              <a:t>Gradiva</a:t>
            </a:r>
            <a:endParaRPr lang="pt-PT" sz="1600" dirty="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  <a:buFont typeface="Wingdings" pitchFamily="2" charset="2"/>
              <a:buNone/>
            </a:pPr>
            <a:endParaRPr lang="pt-PT" sz="1600" dirty="0">
              <a:solidFill>
                <a:srgbClr val="003300"/>
              </a:solidFill>
            </a:endParaRP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684213" y="620713"/>
            <a:ext cx="7775575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t-PT" sz="3600">
                <a:solidFill>
                  <a:srgbClr val="336600"/>
                </a:solidFill>
              </a:rPr>
              <a:t>Bibliografia</a:t>
            </a:r>
          </a:p>
        </p:txBody>
      </p:sp>
      <p:sp>
        <p:nvSpPr>
          <p:cNvPr id="54277" name="Rectângulo 5"/>
          <p:cNvSpPr>
            <a:spLocks noChangeArrowheads="1"/>
          </p:cNvSpPr>
          <p:nvPr/>
        </p:nvSpPr>
        <p:spPr bwMode="auto">
          <a:xfrm>
            <a:off x="285750" y="4786313"/>
            <a:ext cx="7786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r>
              <a:rPr lang="pt-PT" sz="1600">
                <a:solidFill>
                  <a:srgbClr val="0033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endParaRPr lang="pt-PT" sz="1600">
              <a:solidFill>
                <a:srgbClr val="00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6600"/>
              </a:buClr>
            </a:pPr>
            <a:endParaRPr lang="pt-PT" sz="160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z="4600" dirty="0" smtClean="0"/>
              <a:t>Metodologia da Investigação </a:t>
            </a:r>
            <a:br>
              <a:rPr lang="pt-PT" sz="4600" dirty="0" smtClean="0"/>
            </a:br>
            <a:r>
              <a:rPr lang="pt-PT" sz="3600" dirty="0" smtClean="0">
                <a:solidFill>
                  <a:schemeClr val="accent1"/>
                </a:solidFill>
              </a:rPr>
              <a:t> - Estudo(s) de Caso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652963"/>
            <a:ext cx="6019800" cy="1752600"/>
          </a:xfrm>
        </p:spPr>
        <p:txBody>
          <a:bodyPr/>
          <a:lstStyle/>
          <a:p>
            <a:pPr eaLnBrk="1" hangingPunct="1"/>
            <a:r>
              <a:rPr lang="pt-PT" smtClean="0">
                <a:solidFill>
                  <a:schemeClr val="bg2"/>
                </a:solidFill>
              </a:rPr>
              <a:t>Helena Serra</a:t>
            </a:r>
          </a:p>
          <a:p>
            <a:pPr eaLnBrk="1" hangingPunct="1"/>
            <a:r>
              <a:rPr lang="pt-PT" sz="2000" smtClean="0">
                <a:solidFill>
                  <a:schemeClr val="accent2"/>
                </a:solidFill>
              </a:rPr>
              <a:t>Secção de Sociologia</a:t>
            </a:r>
          </a:p>
          <a:p>
            <a:pPr eaLnBrk="1" hangingPunct="1"/>
            <a:r>
              <a:rPr lang="pt-PT" sz="2000" smtClean="0">
                <a:solidFill>
                  <a:schemeClr val="accent2"/>
                </a:solidFill>
              </a:rPr>
              <a:t>Departamento de Ciências Sociais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072F5D-6C65-4475-993E-765C83A35A2D}" type="slidenum">
              <a:rPr lang="pt-PT" smtClean="0">
                <a:solidFill>
                  <a:srgbClr val="003300"/>
                </a:solidFill>
              </a:rPr>
              <a:pPr/>
              <a:t>3</a:t>
            </a:fld>
            <a:endParaRPr lang="pt-PT" smtClean="0">
              <a:solidFill>
                <a:srgbClr val="003300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smtClean="0">
                <a:solidFill>
                  <a:schemeClr val="bg2"/>
                </a:solidFill>
              </a:rPr>
              <a:t>Análise documental</a:t>
            </a:r>
            <a:endParaRPr lang="en-US" sz="3600" smtClean="0">
              <a:solidFill>
                <a:schemeClr val="bg2"/>
              </a:solidFill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Permite passar de um documento primário (em bruto) para um documento secundário (representação condensada da informação)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755650" y="6237288"/>
            <a:ext cx="763270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r>
              <a:rPr lang="pt-PT" dirty="0" smtClean="0"/>
              <a:t>Estudo de caso: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295788"/>
          </a:xfrm>
        </p:spPr>
        <p:txBody>
          <a:bodyPr/>
          <a:lstStyle/>
          <a:p>
            <a:r>
              <a:rPr lang="pt-PT" dirty="0" smtClean="0"/>
              <a:t>Exploração de um “sistema delimitado” ou </a:t>
            </a:r>
            <a:r>
              <a:rPr lang="pt-PT" b="1" dirty="0" smtClean="0"/>
              <a:t>CASO</a:t>
            </a:r>
          </a:p>
          <a:p>
            <a:pPr>
              <a:buNone/>
            </a:pPr>
            <a:endParaRPr lang="pt-PT" b="1" dirty="0" smtClean="0"/>
          </a:p>
          <a:p>
            <a:pPr>
              <a:buNone/>
            </a:pPr>
            <a:r>
              <a:rPr lang="pt-PT" b="1" dirty="0" smtClean="0"/>
              <a:t>. Todas as conclusões referem-se apenas ao caso.</a:t>
            </a:r>
            <a:endParaRPr lang="pt-PT" b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5E5F62-236B-472C-AB10-E9F58EA8F0CC}" type="slidenum">
              <a:rPr lang="pt-PT" smtClean="0">
                <a:solidFill>
                  <a:srgbClr val="003300"/>
                </a:solidFill>
              </a:rPr>
              <a:pPr>
                <a:defRPr/>
              </a:pPr>
              <a:t>30</a:t>
            </a:fld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E37BC-44EA-41CF-B042-657A9F7D02E7}" type="slidenum">
              <a:rPr lang="pt-PT"/>
              <a:pPr/>
              <a:t>31</a:t>
            </a:fld>
            <a:endParaRPr lang="pt-PT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Estudo de caso</a:t>
            </a: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0" y="1600200"/>
            <a:ext cx="8915400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2800" dirty="0"/>
              <a:t>Implica a presença continuada e prolongada do/a investigador/a nos contextos sociais em estudo, o contacto directo com as pessoas e situações.</a:t>
            </a:r>
          </a:p>
          <a:p>
            <a:pPr algn="just">
              <a:spcBef>
                <a:spcPct val="50000"/>
              </a:spcBef>
            </a:pPr>
            <a:endParaRPr lang="pt-PT" sz="2800" dirty="0"/>
          </a:p>
          <a:p>
            <a:r>
              <a:rPr lang="pt-PT" sz="2000" u="sng" dirty="0">
                <a:solidFill>
                  <a:srgbClr val="000000"/>
                </a:solidFill>
              </a:rPr>
              <a:t>Incide sobre uma pequena unidade social:</a:t>
            </a:r>
          </a:p>
          <a:p>
            <a:endParaRPr lang="pt-PT" sz="2000" dirty="0">
              <a:solidFill>
                <a:srgbClr val="000000"/>
              </a:solidFill>
            </a:endParaRPr>
          </a:p>
          <a:p>
            <a:r>
              <a:rPr lang="pt-PT" dirty="0">
                <a:solidFill>
                  <a:srgbClr val="000000"/>
                </a:solidFill>
              </a:rPr>
              <a:t>Aldeia,</a:t>
            </a:r>
          </a:p>
          <a:p>
            <a:r>
              <a:rPr lang="pt-PT" dirty="0">
                <a:solidFill>
                  <a:srgbClr val="000000"/>
                </a:solidFill>
              </a:rPr>
              <a:t>Bairro,</a:t>
            </a:r>
          </a:p>
          <a:p>
            <a:r>
              <a:rPr lang="pt-PT" dirty="0">
                <a:solidFill>
                  <a:srgbClr val="000000"/>
                </a:solidFill>
              </a:rPr>
              <a:t>Fábrica/empresa,</a:t>
            </a:r>
          </a:p>
          <a:p>
            <a:r>
              <a:rPr lang="pt-PT" dirty="0">
                <a:solidFill>
                  <a:srgbClr val="000000"/>
                </a:solidFill>
              </a:rPr>
              <a:t>Hospital/unidade hospitalar,</a:t>
            </a:r>
          </a:p>
          <a:p>
            <a:r>
              <a:rPr lang="pt-PT" dirty="0">
                <a:solidFill>
                  <a:srgbClr val="000000"/>
                </a:solidFill>
              </a:rPr>
              <a:t>Escola,</a:t>
            </a:r>
          </a:p>
          <a:p>
            <a:r>
              <a:rPr lang="pt-PT" dirty="0">
                <a:solidFill>
                  <a:srgbClr val="000000"/>
                </a:solidFill>
              </a:rPr>
              <a:t>Grupo social em particular (ex. Grupo religioso)...</a:t>
            </a:r>
          </a:p>
          <a:p>
            <a:pPr algn="just">
              <a:spcBef>
                <a:spcPct val="50000"/>
              </a:spcBef>
            </a:pPr>
            <a:endParaRPr lang="pt-PT" sz="2800" dirty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endParaRPr lang="pt-PT" sz="2800" dirty="0">
              <a:solidFill>
                <a:srgbClr val="000000"/>
              </a:solidFill>
            </a:endParaRP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5867400" y="3716338"/>
            <a:ext cx="2665413" cy="132873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>
                <a:solidFill>
                  <a:srgbClr val="000000"/>
                </a:solidFill>
              </a:rPr>
              <a:t>Requer a existência de um</a:t>
            </a:r>
          </a:p>
          <a:p>
            <a:pPr>
              <a:spcBef>
                <a:spcPct val="50000"/>
              </a:spcBef>
            </a:pPr>
            <a:r>
              <a:rPr lang="pt-PT">
                <a:solidFill>
                  <a:srgbClr val="000000"/>
                </a:solidFill>
              </a:rPr>
              <a:t>Plano/agenda de investigação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9203EF-9829-47E2-B41E-73BA4E2DB634}" type="slidenum">
              <a:rPr lang="pt-PT"/>
              <a:pPr/>
              <a:t>32</a:t>
            </a:fld>
            <a:endParaRPr lang="pt-PT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pt-PT"/>
              <a:t>Estudo de caso</a:t>
            </a:r>
          </a:p>
        </p:txBody>
      </p:sp>
      <p:sp>
        <p:nvSpPr>
          <p:cNvPr id="476163" name="Text Box 3"/>
          <p:cNvSpPr txBox="1">
            <a:spLocks noChangeArrowheads="1"/>
          </p:cNvSpPr>
          <p:nvPr/>
        </p:nvSpPr>
        <p:spPr bwMode="auto">
          <a:xfrm>
            <a:off x="838200" y="1628775"/>
            <a:ext cx="83058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u="sng"/>
              <a:t>Importância dos informantes privilegiados</a:t>
            </a:r>
          </a:p>
          <a:p>
            <a:pPr>
              <a:spcBef>
                <a:spcPct val="50000"/>
              </a:spcBef>
            </a:pPr>
            <a:r>
              <a:rPr lang="pt-PT" sz="2400"/>
              <a:t>Geralmente, cultiva-se o relacionamento mais frequente com algumas pessoas, visando: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pt-PT" sz="2400"/>
              <a:t>Facilitar a inserção na unidade social em observação;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pt-PT" sz="2400"/>
              <a:t>Observar os respectivos modos de vida, práticas e representações sociais.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pt-PT" sz="2400"/>
              <a:t>Obter informação sobre as redes de relações na unidade social em estudo.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pt-PT" sz="2400"/>
              <a:t>Obter informações sobre outras pessoas e factos relevantes.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839DC-5DE0-4CC2-9AC5-5A3EA3C8C1B5}" type="slidenum">
              <a:rPr lang="pt-PT"/>
              <a:pPr/>
              <a:t>33</a:t>
            </a:fld>
            <a:endParaRPr lang="pt-PT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Pode recorrer a: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/>
              <a:t>Análise de documentação e arquivos</a:t>
            </a:r>
          </a:p>
          <a:p>
            <a:r>
              <a:rPr lang="pt-PT" sz="2800"/>
              <a:t>Entrevistas</a:t>
            </a:r>
          </a:p>
          <a:p>
            <a:r>
              <a:rPr lang="pt-PT" sz="2800"/>
              <a:t>Questionários</a:t>
            </a:r>
          </a:p>
          <a:p>
            <a:r>
              <a:rPr lang="pt-PT" sz="2800"/>
              <a:t>Observação directa (participante ou não participante...)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986E86-AD77-4E59-918C-CFE5D6A183C7}" type="slidenum">
              <a:rPr lang="pt-PT"/>
              <a:pPr/>
              <a:t>34</a:t>
            </a:fld>
            <a:endParaRPr lang="pt-PT"/>
          </a:p>
        </p:txBody>
      </p:sp>
      <p:sp>
        <p:nvSpPr>
          <p:cNvPr id="478210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83058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b="1">
                <a:solidFill>
                  <a:schemeClr val="bg2"/>
                </a:solidFill>
                <a:cs typeface="Times New Roman" pitchFamily="18" charset="0"/>
              </a:rPr>
              <a:t>Principais vantagens</a:t>
            </a:r>
            <a:endParaRPr lang="pt-PT" sz="2400" b="1">
              <a:solidFill>
                <a:schemeClr val="bg2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pt-PT" sz="2000">
                <a:cs typeface="Times New Roman" pitchFamily="18" charset="0"/>
              </a:rPr>
              <a:t>1.      Dados em primeira-mão</a:t>
            </a:r>
            <a:endParaRPr lang="pt-PT" sz="200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pt-PT" sz="2000">
                <a:cs typeface="Times New Roman" pitchFamily="18" charset="0"/>
              </a:rPr>
              <a:t>2.      Tempo real; análise retrospectiva;dados imprevistos, incontroláveis pelos observados</a:t>
            </a:r>
          </a:p>
          <a:p>
            <a:pPr>
              <a:spcBef>
                <a:spcPct val="50000"/>
              </a:spcBef>
            </a:pPr>
            <a:endParaRPr lang="pt-PT" sz="2000" b="1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PT" sz="2400" b="1">
                <a:solidFill>
                  <a:schemeClr val="bg2"/>
                </a:solidFill>
                <a:cs typeface="Times New Roman" pitchFamily="18" charset="0"/>
              </a:rPr>
              <a:t>Principais limitações</a:t>
            </a:r>
            <a:endParaRPr lang="pt-PT" sz="2400" b="1">
              <a:solidFill>
                <a:schemeClr val="bg2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pt-PT" sz="2000">
                <a:cs typeface="Times New Roman" pitchFamily="18" charset="0"/>
              </a:rPr>
              <a:t>1.  Dificuldade de acesso</a:t>
            </a:r>
          </a:p>
          <a:p>
            <a:pPr>
              <a:spcBef>
                <a:spcPct val="50000"/>
              </a:spcBef>
            </a:pPr>
            <a:r>
              <a:rPr lang="pt-PT" sz="2000">
                <a:cs typeface="Times New Roman" pitchFamily="18" charset="0"/>
              </a:rPr>
              <a:t>2. Risco de parcialidade da parte do observador</a:t>
            </a:r>
            <a:endParaRPr lang="pt-PT" sz="200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pt-PT" sz="2000">
                <a:cs typeface="Times New Roman" pitchFamily="18" charset="0"/>
              </a:rPr>
              <a:t>3. Tempo requerido</a:t>
            </a:r>
            <a:endParaRPr lang="pt-PT" sz="200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pt-PT" sz="2000">
                <a:cs typeface="Times New Roman" pitchFamily="18" charset="0"/>
              </a:rPr>
              <a:t>4. Dificuldades em codificar e interpretar</a:t>
            </a:r>
          </a:p>
          <a:p>
            <a:pPr>
              <a:spcBef>
                <a:spcPct val="50000"/>
              </a:spcBef>
            </a:pPr>
            <a:r>
              <a:rPr lang="pt-PT" sz="2000">
                <a:cs typeface="Times New Roman" pitchFamily="18" charset="0"/>
              </a:rPr>
              <a:t>5. Financiamento (método oneroso)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8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8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78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8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82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BE1B32-0441-4F18-8826-C86B0C1BB484}" type="slidenum">
              <a:rPr lang="pt-PT"/>
              <a:pPr/>
              <a:t>35</a:t>
            </a:fld>
            <a:endParaRPr lang="pt-PT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8550"/>
            <a:ext cx="8229600" cy="73025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A opção...</a:t>
            </a:r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971550" y="2133600"/>
            <a:ext cx="76200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3600">
                <a:latin typeface="Times New Roman" pitchFamily="18" charset="0"/>
              </a:rPr>
              <a:t> - </a:t>
            </a:r>
            <a:r>
              <a:rPr lang="pt-PT" sz="3600"/>
              <a:t>Depende do tipo de problema a analisar.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3600"/>
              <a:t>Nº de casos a estudar.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3600"/>
              <a:t>Complexidade do fenómeno a estudar.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3600"/>
              <a:t> Meios financeiros disponíveis.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Marcador de Posição do Número do Diapositivo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B31AC3-0D48-46F7-BC93-334955469804}" type="slidenum">
              <a:rPr lang="pt-PT"/>
              <a:pPr/>
              <a:t>36</a:t>
            </a:fld>
            <a:endParaRPr lang="pt-PT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468313" y="544939"/>
            <a:ext cx="8477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t-PT" sz="2400" b="1" dirty="0">
                <a:solidFill>
                  <a:schemeClr val="bg2"/>
                </a:solidFill>
                <a:cs typeface="Times New Roman" pitchFamily="18" charset="0"/>
              </a:rPr>
              <a:t>Comparação de diferentes métodos de </a:t>
            </a:r>
            <a:r>
              <a:rPr lang="pt-PT" sz="2400" b="1" dirty="0" smtClean="0">
                <a:solidFill>
                  <a:schemeClr val="bg2"/>
                </a:solidFill>
                <a:cs typeface="Times New Roman" pitchFamily="18" charset="0"/>
              </a:rPr>
              <a:t>recolha </a:t>
            </a:r>
            <a:r>
              <a:rPr lang="pt-PT" sz="2400" b="1" dirty="0">
                <a:solidFill>
                  <a:schemeClr val="bg2"/>
                </a:solidFill>
                <a:cs typeface="Times New Roman" pitchFamily="18" charset="0"/>
              </a:rPr>
              <a:t>de dados</a:t>
            </a:r>
            <a:endParaRPr lang="pt-PT" sz="2400" dirty="0">
              <a:solidFill>
                <a:schemeClr val="bg2"/>
              </a:solidFill>
            </a:endParaRPr>
          </a:p>
          <a:p>
            <a:pPr eaLnBrk="0" hangingPunct="0"/>
            <a:endParaRPr lang="pt-PT" sz="2400" dirty="0">
              <a:solidFill>
                <a:schemeClr val="bg2"/>
              </a:solidFill>
            </a:endParaRPr>
          </a:p>
        </p:txBody>
      </p:sp>
      <p:graphicFrame>
        <p:nvGraphicFramePr>
          <p:cNvPr id="498718" name="Group 30"/>
          <p:cNvGraphicFramePr>
            <a:graphicFrameLocks noGrp="1"/>
          </p:cNvGraphicFramePr>
          <p:nvPr/>
        </p:nvGraphicFramePr>
        <p:xfrm>
          <a:off x="323850" y="1341438"/>
          <a:ext cx="8150225" cy="5170488"/>
        </p:xfrm>
        <a:graphic>
          <a:graphicData uri="http://schemas.openxmlformats.org/drawingml/2006/table">
            <a:tbl>
              <a:tblPr/>
              <a:tblGrid>
                <a:gridCol w="2565400"/>
                <a:gridCol w="2998788"/>
                <a:gridCol w="2586037"/>
              </a:tblGrid>
              <a:tr h="446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Método</a:t>
                      </a:r>
                      <a:endParaRPr kumimoji="0" lang="pt-P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Principais vantagens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Principais limitações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ENTREVISTAS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Obtenção de dados sobre uma grande variedade de temas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Profundidade e riqueza de informação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Contacto entre entrevistador e entrevistado (empatia, adaptação das questões ao contexto…)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Método oneroso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Respostas estão sujeitas à interpretação do entrevistador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Problemas de análise de conteúdo</a:t>
                      </a:r>
                      <a:endParaRPr kumimoji="0" lang="pt-P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QUESTIONÁRIOS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Respostas quantificáveis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Facilidade de utilização em amostras grandes (extensivas)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Obtenção de dados numerosos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Menos dispendioso que o método anterior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Ausência de contacto entre entrevistador e entrevistado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Impossibilidade de explorar contradições patentes nas respostas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OBSERVAÇÃO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Dados em primeira mão sobre o comportamento das pessoas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Tempo real; análise retrospectiva;dados imprevistos, incontroláveis pelos observados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Risco de parcialidade da parte do observador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Método oneroso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Dificuldades em codificar e recodificar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ANÁLISE DOCUMENTAL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Material objectivo, que não deixa espaço para a interpretação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Dados facilmente quantificáveis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Dificuldades de acesso e de análise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pt-P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Problemas de codificação e descodificação</a:t>
                      </a:r>
                      <a:endParaRPr kumimoji="0" lang="pt-P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8717" name="Rectangle 29"/>
          <p:cNvSpPr>
            <a:spLocks noChangeArrowheads="1"/>
          </p:cNvSpPr>
          <p:nvPr/>
        </p:nvSpPr>
        <p:spPr bwMode="auto">
          <a:xfrm>
            <a:off x="0" y="5983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PT"/>
              <a:t>Citações e referenciação bibliográfica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C85A6D-ADCC-4BCC-B5C6-CE593BCC82C9}" type="slidenum">
              <a:rPr lang="pt-PT"/>
              <a:pPr/>
              <a:t>38</a:t>
            </a:fld>
            <a:endParaRPr lang="pt-PT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Referências bibliográficas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en-US" sz="2800"/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/>
              <a:t>USAR: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/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/>
              <a:t>Justificar e apoiar argumentos;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/>
              <a:t>Permitir comparações com resultados de outros trabalhos de investigação;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/>
              <a:t>Mostrar a nossa familiaridade com o tema.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37BFD-1C08-4235-B5DA-6A4A3F8D28A3}" type="slidenum">
              <a:rPr lang="pt-PT"/>
              <a:pPr/>
              <a:t>39</a:t>
            </a:fld>
            <a:endParaRPr lang="pt-PT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Referências bibliográficas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en-US" sz="2800"/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>
                <a:solidFill>
                  <a:srgbClr val="FF3300"/>
                </a:solidFill>
              </a:rPr>
              <a:t>NÃO USAR</a:t>
            </a:r>
            <a:r>
              <a:rPr lang="en-US"/>
              <a:t>: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/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/>
              <a:t>Impressionar os leitores com a vastidão das nossas leituras;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0D9C61-962B-470D-B1A3-890BCEDB76FD}" type="slidenum">
              <a:rPr lang="pt-PT" smtClean="0">
                <a:solidFill>
                  <a:srgbClr val="003300"/>
                </a:solidFill>
              </a:rPr>
              <a:pPr/>
              <a:t>4</a:t>
            </a:fld>
            <a:endParaRPr lang="pt-PT" smtClean="0">
              <a:solidFill>
                <a:srgbClr val="0033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smtClean="0">
                <a:solidFill>
                  <a:schemeClr val="bg2"/>
                </a:solidFill>
              </a:rPr>
              <a:t>Leitura das entrevistas</a:t>
            </a:r>
            <a:endParaRPr lang="en-US" sz="3600" smtClean="0">
              <a:solidFill>
                <a:schemeClr val="bg2"/>
              </a:solidFill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800" smtClean="0"/>
              <a:t>Depois de transcritas, as entrevistas são impressas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smtClean="0"/>
              <a:t>Passa-se à fase da leitura atenta.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400" smtClean="0"/>
              <a:t> Sugestões: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2000" smtClean="0"/>
              <a:t>Azul: factos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2000" smtClean="0"/>
              <a:t>Amarelo: frases ilustrativas do discurso que queremos mais tarde aproveitar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2000" smtClean="0"/>
              <a:t>Vermelho: frases ou sequências cujo significado não foi apreendido de imediato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2000" smtClean="0"/>
              <a:t>Outra cor: surpresas no discurso </a:t>
            </a:r>
            <a:endParaRPr lang="en-US" sz="2000" smtClean="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900113" y="6237288"/>
            <a:ext cx="7704137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t-PT" sz="1400">
                <a:solidFill>
                  <a:srgbClr val="003300"/>
                </a:solidFill>
              </a:rPr>
              <a:t>Guerra, Isabel C. (2006), </a:t>
            </a:r>
            <a:r>
              <a:rPr lang="pt-PT" sz="1400" i="1">
                <a:solidFill>
                  <a:srgbClr val="003300"/>
                </a:solidFill>
              </a:rPr>
              <a:t>Pesquisa Qualitativa e Análise de Conteúdo, </a:t>
            </a:r>
            <a:r>
              <a:rPr lang="pt-PT" sz="1400">
                <a:solidFill>
                  <a:srgbClr val="003300"/>
                </a:solidFill>
              </a:rPr>
              <a:t>Estoril: Princípia Editora, pág. 70</a:t>
            </a:r>
            <a:endParaRPr lang="en-US" sz="140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07EBF-A546-4ED0-8CAC-9F94198EE837}" type="slidenum">
              <a:rPr lang="pt-PT"/>
              <a:pPr/>
              <a:t>40</a:t>
            </a:fld>
            <a:endParaRPr lang="pt-PT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Referências bibliográficas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en-US" sz="2800"/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>
                <a:solidFill>
                  <a:srgbClr val="FF3300"/>
                </a:solidFill>
              </a:rPr>
              <a:t>NÃO USAR</a:t>
            </a:r>
            <a:r>
              <a:rPr lang="en-US"/>
              <a:t>: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/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/>
              <a:t>Impressionar os leitores com a vastidão das nossas leituras;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/>
              <a:t>Salpicar o nosso trabalho de nomes e citações;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D8749F-EDBC-41E2-B9C4-D9F78A3792F9}" type="slidenum">
              <a:rPr lang="pt-PT"/>
              <a:pPr/>
              <a:t>41</a:t>
            </a:fld>
            <a:endParaRPr lang="pt-PT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Citações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Trata-se de elementos retirados das referências bibliográficas recolhidas e analisadas.</a:t>
            </a:r>
          </a:p>
          <a:p>
            <a:pPr lvl="1">
              <a:buFont typeface="Wingdings" pitchFamily="2" charset="2"/>
              <a:buChar char="ü"/>
            </a:pPr>
            <a:r>
              <a:rPr lang="en-US"/>
              <a:t>Transcrições literais</a:t>
            </a:r>
          </a:p>
          <a:p>
            <a:pPr lvl="1">
              <a:buFont typeface="Wingdings" pitchFamily="2" charset="2"/>
              <a:buChar char="ü"/>
            </a:pPr>
            <a:r>
              <a:rPr lang="en-US"/>
              <a:t>Síntese da fundamentação/do pensamento de uma parte do texto</a:t>
            </a: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1835150" y="5805488"/>
            <a:ext cx="633571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400"/>
              <a:t>Em ambos os casos, é necessário referenciar a fonte.</a:t>
            </a:r>
          </a:p>
        </p:txBody>
      </p:sp>
      <p:pic>
        <p:nvPicPr>
          <p:cNvPr id="507909" name="Picture 5" descr="citaca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260350"/>
            <a:ext cx="1689100" cy="215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F103D-B7E5-4677-8710-34DE2244E37F}" type="slidenum">
              <a:rPr lang="pt-PT"/>
              <a:pPr/>
              <a:t>42</a:t>
            </a:fld>
            <a:endParaRPr lang="pt-PT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Citações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PT" sz="2800">
                <a:cs typeface="Times New Roman" pitchFamily="18" charset="0"/>
              </a:rPr>
              <a:t>Devem ser citadas todas as ideias específicas, as opiniões e os factos que não são da autoria de quem escreve.</a:t>
            </a:r>
            <a:r>
              <a:rPr lang="pt-PT" sz="2800"/>
              <a:t>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PT" sz="240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PT" u="sng">
                <a:solidFill>
                  <a:schemeClr val="tx2"/>
                </a:solidFill>
              </a:rPr>
              <a:t>Quando é que se cita?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2800" u="sng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PT" sz="2800"/>
              <a:t> </a:t>
            </a:r>
            <a:r>
              <a:rPr lang="pt-PT" sz="2400"/>
              <a:t>Quando a citação é objecto de análise.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PT" sz="2400"/>
              <a:t> Quando apoia/suporta a nossa interpretação</a:t>
            </a:r>
            <a:r>
              <a:rPr lang="pt-PT" sz="2800"/>
              <a:t>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046200-633E-4C47-A028-C0CEC0F3C2E3}" type="slidenum">
              <a:rPr lang="pt-PT"/>
              <a:pPr/>
              <a:t>43</a:t>
            </a:fld>
            <a:endParaRPr lang="pt-PT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Citações (algumas regras...)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14575"/>
            <a:ext cx="7772400" cy="3533775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pt-BR" sz="2400"/>
              <a:t>As transcrições são colocadas no trabalho entre </a:t>
            </a:r>
            <a:r>
              <a:rPr lang="pt-BR" sz="2400" b="1"/>
              <a:t>aspas</a:t>
            </a:r>
            <a:r>
              <a:rPr lang="pt-BR" sz="2400"/>
              <a:t> (" ").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pt-PT" sz="2400"/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pt-PT" sz="2400"/>
              <a:t>Citar sobretudo em relação a uma ideia própria relativamente nova (que precisa do apoio/legitimação de “uma autoridade”).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pt-PT" sz="2400"/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pt-PT" sz="2400"/>
              <a:t>Citar autores que realizaram estudos nacionais e estrangeiros.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pt-PT" sz="2400"/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pt-BR" sz="2400"/>
              <a:t>Deve-se indicar a origem (fonte), o ano e o número da página da qual se extraiu a citação </a:t>
            </a:r>
            <a:r>
              <a:rPr lang="pt-PT" sz="2400"/>
              <a:t>(referência bibliográfica).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0C9A41-2F23-4692-AA1E-A0E993EEEA77}" type="slidenum">
              <a:rPr lang="pt-PT"/>
              <a:pPr/>
              <a:t>44</a:t>
            </a:fld>
            <a:endParaRPr lang="pt-PT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>
                <a:solidFill>
                  <a:schemeClr val="bg2"/>
                </a:solidFill>
              </a:rPr>
              <a:t>Exemplo: transcrição literal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PT"/>
              <a:t>	</a:t>
            </a:r>
            <a:r>
              <a:rPr lang="pt-PT" sz="2000"/>
              <a:t>As modificações têm sido de tal forma intensas que parte considerável da literatura sugere mesmo o conceito de sociedade de informação. De acordo com Moniz e Kovács, esta pode ser “entendida como uma sociedade centrada não tanto na produção de bens, mas na produção de uma grande diversidade de serviços baseada em conhecimentos e na produção, tratamento e transmissão de informação”</a:t>
            </a:r>
            <a:r>
              <a:rPr lang="pt-PT" sz="2400"/>
              <a:t> </a:t>
            </a:r>
            <a:r>
              <a:rPr lang="pt-PT" sz="2000"/>
              <a:t>(2001: 25).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A142E-F4B9-44C2-961B-5E03A2A077DC}" type="slidenum">
              <a:rPr lang="pt-PT"/>
              <a:pPr/>
              <a:t>45</a:t>
            </a:fld>
            <a:endParaRPr lang="pt-PT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>
                <a:solidFill>
                  <a:schemeClr val="bg2"/>
                </a:solidFill>
              </a:rPr>
              <a:t>Bibliografia final (método anglo-saxónico)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PT" sz="1600" b="1"/>
              <a:t>Bibliografia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PT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1400"/>
              <a:t>	</a:t>
            </a:r>
            <a:r>
              <a:rPr lang="pt-PT" sz="1800"/>
              <a:t>Moniz, António Brandão e Kovács, Ilona (2001), </a:t>
            </a:r>
            <a:r>
              <a:rPr lang="pt-PT" sz="1800" i="1"/>
              <a:t>Sociedade da Informação e Emprego, </a:t>
            </a:r>
            <a:r>
              <a:rPr lang="pt-PT" sz="1800"/>
              <a:t>Direcção-Geral do Emprego e Formação profissional, Ministério do Trabalho e da Solidariedade, Cadernos de Emprego 28.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1800"/>
              <a:t>	Moreira, António José (2001), </a:t>
            </a:r>
            <a:r>
              <a:rPr lang="pt-PT" sz="1800" i="1"/>
              <a:t>Compêndio de Leis de Trabalho, </a:t>
            </a:r>
            <a:r>
              <a:rPr lang="pt-PT" sz="1800"/>
              <a:t>Coimbra: Livraria Almedina.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1800"/>
              <a:t>	Neves, José (2001), “Aptidões individuais e teorias motivacionais”, </a:t>
            </a:r>
            <a:r>
              <a:rPr lang="pt-PT" sz="1800" i="1"/>
              <a:t>in</a:t>
            </a:r>
            <a:r>
              <a:rPr lang="pt-PT" sz="1800"/>
              <a:t> Ferreira, José Mª; Neves, J.; Caetano, A.(orgs), </a:t>
            </a:r>
            <a:r>
              <a:rPr lang="pt-PT" sz="1800" i="1"/>
              <a:t>Psicossociologia das Organizações, </a:t>
            </a:r>
            <a:r>
              <a:rPr lang="pt-PT" sz="1800"/>
              <a:t>Lisboa: Editora McGraw-Hill, pp:  255-279.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OCDE</a:t>
            </a:r>
            <a:r>
              <a:rPr lang="en-GB" sz="1800"/>
              <a:t> / OECD (2001), </a:t>
            </a:r>
            <a:r>
              <a:rPr lang="en-GB" sz="1800" i="1"/>
              <a:t>Society at a Glance – OECD Social Indicators.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1800"/>
              <a:t>	Payne, Geoff (2000), </a:t>
            </a:r>
            <a:r>
              <a:rPr lang="pt-PT" sz="1800" i="1"/>
              <a:t>Social Divisions, </a:t>
            </a:r>
            <a:r>
              <a:rPr lang="pt-PT" sz="1800"/>
              <a:t>London: Macmillan Press:</a:t>
            </a:r>
            <a:r>
              <a:rPr lang="pt-PT" sz="1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4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400"/>
              <a:t>	</a:t>
            </a:r>
            <a:endParaRPr lang="pt-PT" sz="1400"/>
          </a:p>
        </p:txBody>
      </p:sp>
      <p:sp>
        <p:nvSpPr>
          <p:cNvPr id="516100" name="Line 4"/>
          <p:cNvSpPr>
            <a:spLocks noChangeShapeType="1"/>
          </p:cNvSpPr>
          <p:nvPr/>
        </p:nvSpPr>
        <p:spPr bwMode="auto">
          <a:xfrm flipH="1">
            <a:off x="5580063" y="1268413"/>
            <a:ext cx="17287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B04BD-94A0-424E-A15C-C3D3B612A2B5}" type="slidenum">
              <a:rPr lang="pt-PT"/>
              <a:pPr/>
              <a:t>46</a:t>
            </a:fld>
            <a:endParaRPr lang="pt-PT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>
                <a:solidFill>
                  <a:schemeClr val="bg2"/>
                </a:solidFill>
              </a:rPr>
              <a:t>Outra possibilidade (método tradicional):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PT" sz="2400"/>
              <a:t>	</a:t>
            </a:r>
            <a:r>
              <a:rPr lang="pt-PT" sz="2000"/>
              <a:t>As modificações têm sido de tal forma intensas que parte considerável da literatura sugere mesmo conceito de sociedade de informação. De acordo com Moniz e Kovács, esta pode ser “entendida como uma sociedade centrada não tanto na produção de bens, mas na produção de uma grande diversidade de serviços baseada em conhecimentos e na produção, tratamento e transmissão de informação” (1). </a:t>
            </a:r>
          </a:p>
          <a:p>
            <a:pPr>
              <a:buFont typeface="Wingdings" pitchFamily="2" charset="2"/>
              <a:buNone/>
            </a:pPr>
            <a:r>
              <a:rPr lang="pt-PT" sz="2800">
                <a:solidFill>
                  <a:schemeClr val="accent2"/>
                </a:solidFill>
              </a:rPr>
              <a:t>[texto continuaria até à nota de rodapé]</a:t>
            </a:r>
          </a:p>
        </p:txBody>
      </p:sp>
      <p:sp>
        <p:nvSpPr>
          <p:cNvPr id="517124" name="Line 4"/>
          <p:cNvSpPr>
            <a:spLocks noChangeShapeType="1"/>
          </p:cNvSpPr>
          <p:nvPr/>
        </p:nvSpPr>
        <p:spPr bwMode="auto">
          <a:xfrm>
            <a:off x="684213" y="5876925"/>
            <a:ext cx="792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17125" name="Text Box 5"/>
          <p:cNvSpPr txBox="1">
            <a:spLocks noChangeArrowheads="1"/>
          </p:cNvSpPr>
          <p:nvPr/>
        </p:nvSpPr>
        <p:spPr bwMode="auto">
          <a:xfrm>
            <a:off x="900113" y="6092825"/>
            <a:ext cx="82438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1. Moniz, António Brandão e Kovács, Ilona, </a:t>
            </a:r>
            <a:r>
              <a:rPr lang="pt-PT" sz="1400" i="1"/>
              <a:t>Sociedade da Informação e Emprego, </a:t>
            </a:r>
            <a:r>
              <a:rPr lang="pt-PT" sz="1400"/>
              <a:t>Direcção-Geral do Emprego e Formação profissional, Ministério do Trabalho e da Solidariedade, Cadernos de Emprego 28, 2001. p. 25.</a:t>
            </a:r>
          </a:p>
        </p:txBody>
      </p:sp>
      <p:sp>
        <p:nvSpPr>
          <p:cNvPr id="517126" name="Text Box 6"/>
          <p:cNvSpPr txBox="1">
            <a:spLocks noChangeArrowheads="1"/>
          </p:cNvSpPr>
          <p:nvPr/>
        </p:nvSpPr>
        <p:spPr bwMode="auto">
          <a:xfrm>
            <a:off x="950913" y="6113463"/>
            <a:ext cx="5349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21B9CD-440A-4014-A5EA-6E9822264B46}" type="slidenum">
              <a:rPr lang="pt-PT"/>
              <a:pPr/>
              <a:t>47</a:t>
            </a:fld>
            <a:endParaRPr lang="pt-PT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>
                <a:solidFill>
                  <a:schemeClr val="bg2"/>
                </a:solidFill>
              </a:rPr>
              <a:t>Bibliografia final (método tradicional)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435975" cy="475138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PT" sz="2400" b="1"/>
              <a:t>Bibliografia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PT" sz="10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PT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1600"/>
              <a:t>	</a:t>
            </a:r>
            <a:r>
              <a:rPr lang="pt-PT" sz="1800"/>
              <a:t>Moniz, António Brandão e Kovács, Ilona, </a:t>
            </a:r>
            <a:r>
              <a:rPr lang="pt-PT" sz="1800" i="1"/>
              <a:t>Sociedade da Informação e Emprego, </a:t>
            </a:r>
            <a:r>
              <a:rPr lang="pt-PT" sz="1800"/>
              <a:t>Direcção-Geral do Emprego e Formação profissional, Ministério do Trabalho e da Solidariedade, Cadernos de Emprego 28, 2001.</a:t>
            </a:r>
            <a:r>
              <a:rPr lang="pt-PT" sz="1800">
                <a:solidFill>
                  <a:schemeClr val="accent2"/>
                </a:solidFill>
              </a:rPr>
              <a:t>[a data passou para o final da referência.]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1800"/>
              <a:t>	Moreira, António José, </a:t>
            </a:r>
            <a:r>
              <a:rPr lang="pt-PT" sz="1800" i="1"/>
              <a:t>Compêndio de Leis de Trabalho, </a:t>
            </a:r>
            <a:r>
              <a:rPr lang="pt-PT" sz="1800"/>
              <a:t>Livraria Almedina, Coimbra, 2001 </a:t>
            </a:r>
            <a:r>
              <a:rPr lang="pt-PT" sz="1800">
                <a:solidFill>
                  <a:schemeClr val="accent2"/>
                </a:solidFill>
              </a:rPr>
              <a:t>[o local segue-se à editora]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1800"/>
              <a:t>	Neves, José, “Aptidões individuais e teorias motivacionais”, in: Ferreira, José Mª; Neves, J.; Caetano, A.(orgs), </a:t>
            </a:r>
            <a:r>
              <a:rPr lang="pt-PT" sz="1800" i="1"/>
              <a:t>Psicossociologia das Organizações, </a:t>
            </a:r>
            <a:r>
              <a:rPr lang="pt-PT" sz="1800"/>
              <a:t>Editora McGraw-Hill, Lisboa, 2001, pp:255-279.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OCDE</a:t>
            </a:r>
            <a:r>
              <a:rPr lang="en-GB" sz="1800"/>
              <a:t> / OECD, </a:t>
            </a:r>
            <a:r>
              <a:rPr lang="en-GB" sz="1800" i="1"/>
              <a:t>Society at a Glance – OECD Social Indicators,</a:t>
            </a:r>
            <a:r>
              <a:rPr lang="en-GB" sz="1800"/>
              <a:t>2001.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800"/>
              <a:t>	</a:t>
            </a:r>
            <a:r>
              <a:rPr lang="pt-PT" sz="1800"/>
              <a:t>Payne, Geoff, </a:t>
            </a:r>
            <a:r>
              <a:rPr lang="pt-PT" sz="1800" i="1"/>
              <a:t>Social Divisions, </a:t>
            </a:r>
            <a:r>
              <a:rPr lang="pt-PT" sz="1800"/>
              <a:t>Macmillan Press, London,2000.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09E74E-7F6D-4D74-AB76-2E3B4A950011}" type="slidenum">
              <a:rPr lang="pt-PT"/>
              <a:pPr/>
              <a:t>48</a:t>
            </a:fld>
            <a:endParaRPr lang="pt-PT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Citações indirectas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pt-PT" sz="2800"/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pt-PT"/>
              <a:t>As citações podem ser indirectas, por exemplo: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>
              <a:solidFill>
                <a:schemeClr val="hlink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400">
                <a:solidFill>
                  <a:schemeClr val="hlink"/>
                </a:solidFill>
                <a:cs typeface="Times New Roman" pitchFamily="18" charset="0"/>
              </a:rPr>
              <a:t>	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O fenómeno da flexibilidade laboral é visto como um reflexo das pressões competitivas despoletadas pelo processo de globalização (Kovács, 1998,  2002</a:t>
            </a:r>
            <a:r>
              <a:rPr lang="pt-PT" sz="2000">
                <a:solidFill>
                  <a:schemeClr val="tx2"/>
                </a:solidFill>
              </a:rPr>
              <a:t>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000">
              <a:solidFill>
                <a:schemeClr val="tx2"/>
              </a:solidFill>
            </a:endParaRPr>
          </a:p>
        </p:txBody>
      </p:sp>
      <p:sp>
        <p:nvSpPr>
          <p:cNvPr id="523268" name="AutoShape 4"/>
          <p:cNvSpPr>
            <a:spLocks/>
          </p:cNvSpPr>
          <p:nvPr/>
        </p:nvSpPr>
        <p:spPr bwMode="auto">
          <a:xfrm rot="16200000">
            <a:off x="4160838" y="3624263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4427538" y="4868863"/>
            <a:ext cx="2592387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(2000a,b)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1197B9-5A30-4359-9C0E-CED4D28BE6FC}" type="slidenum">
              <a:rPr lang="pt-PT"/>
              <a:pPr/>
              <a:t>49</a:t>
            </a:fld>
            <a:endParaRPr lang="pt-PT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Ainda outro exemplo...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2400"/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pt-PT" sz="2400"/>
              <a:t>As citações podem ser indirectas: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40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400">
                <a:cs typeface="Times New Roman" pitchFamily="18" charset="0"/>
              </a:rPr>
              <a:t>	</a:t>
            </a:r>
            <a:r>
              <a:rPr lang="pt-PT" sz="2000">
                <a:cs typeface="Times New Roman" pitchFamily="18" charset="0"/>
              </a:rPr>
              <a:t>e reportarem-se a ideias já veiculadas por vários/as autores/as. Neste caso, deve ser respeitada a ordem cronológica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000">
                <a:cs typeface="Times New Roman" pitchFamily="18" charset="0"/>
              </a:rPr>
              <a:t> 	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000">
                <a:cs typeface="Times New Roman" pitchFamily="18" charset="0"/>
              </a:rPr>
              <a:t>	(Para trabalhos do mesmo ano, adopta-se o critério da ordenação alfabética a partir do último nome do autor).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000">
                <a:cs typeface="Times New Roman" pitchFamily="18" charset="0"/>
              </a:rPr>
              <a:t>	Vejamos: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000">
                <a:cs typeface="Times New Roman" pitchFamily="18" charset="0"/>
              </a:rPr>
              <a:t>	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000">
                <a:cs typeface="Times New Roman" pitchFamily="18" charset="0"/>
              </a:rPr>
              <a:t>	</a:t>
            </a:r>
            <a:r>
              <a:rPr lang="pt-PT" sz="1800">
                <a:solidFill>
                  <a:schemeClr val="tx2"/>
                </a:solidFill>
                <a:cs typeface="Times New Roman" pitchFamily="18" charset="0"/>
              </a:rPr>
              <a:t>Para alguns autores, a participação do Estado será requerida num contexto de flexigurança (e.g., Castel, 1995; Touraine, 1999a; Boyer, 2000; Santos, B. 2001; Supiot, </a:t>
            </a:r>
            <a:r>
              <a:rPr lang="pt-PT" sz="1800" i="1">
                <a:solidFill>
                  <a:schemeClr val="tx2"/>
                </a:solidFill>
                <a:cs typeface="Times New Roman" pitchFamily="18" charset="0"/>
              </a:rPr>
              <a:t>et al., </a:t>
            </a:r>
            <a:r>
              <a:rPr lang="pt-PT" sz="1800">
                <a:solidFill>
                  <a:schemeClr val="tx2"/>
                </a:solidFill>
                <a:cs typeface="Times New Roman" pitchFamily="18" charset="0"/>
              </a:rPr>
              <a:t>2001; Hespanha </a:t>
            </a:r>
            <a:r>
              <a:rPr lang="pt-PT" sz="1800" i="1">
                <a:solidFill>
                  <a:schemeClr val="tx2"/>
                </a:solidFill>
                <a:cs typeface="Times New Roman" pitchFamily="18" charset="0"/>
              </a:rPr>
              <a:t>et al., </a:t>
            </a:r>
            <a:r>
              <a:rPr lang="pt-PT" sz="1800">
                <a:solidFill>
                  <a:schemeClr val="tx2"/>
                </a:solidFill>
                <a:cs typeface="Times New Roman" pitchFamily="18" charset="0"/>
              </a:rPr>
              <a:t>2001; Petrella, 2002 ).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180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180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000">
                <a:solidFill>
                  <a:schemeClr val="hlink"/>
                </a:solidFill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2FD8C278-7C58-43A4-AD3B-031F5C889DE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5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496300" cy="1143000"/>
          </a:xfrm>
        </p:spPr>
        <p:txBody>
          <a:bodyPr/>
          <a:lstStyle/>
          <a:p>
            <a:pPr algn="ctr"/>
            <a:r>
              <a:rPr lang="pt-PT" sz="2000" b="1" smtClean="0">
                <a:solidFill>
                  <a:schemeClr val="accent2"/>
                </a:solidFill>
              </a:rPr>
              <a:t>ANÁLISE DE DADOS (ESPIRAL) </a:t>
            </a:r>
            <a:r>
              <a:rPr lang="pt-PT" sz="2000" b="1" smtClean="0">
                <a:solidFill>
                  <a:srgbClr val="92D050"/>
                </a:solidFill>
              </a:rPr>
              <a:t/>
            </a:r>
            <a:br>
              <a:rPr lang="pt-PT" sz="2000" b="1" smtClean="0">
                <a:solidFill>
                  <a:srgbClr val="92D050"/>
                </a:solidFill>
              </a:rPr>
            </a:br>
            <a:r>
              <a:rPr lang="pt-PT" sz="2000" b="1" smtClean="0"/>
              <a:t/>
            </a:r>
            <a:br>
              <a:rPr lang="pt-PT" sz="2000" b="1" smtClean="0"/>
            </a:br>
            <a:r>
              <a:rPr lang="pt-PT" sz="2000" b="1" u="sng" smtClean="0"/>
              <a:t>Procedimentos</a:t>
            </a:r>
            <a:r>
              <a:rPr lang="pt-PT" sz="2000" b="1" smtClean="0"/>
              <a:t>                                                           </a:t>
            </a:r>
            <a:r>
              <a:rPr lang="pt-PT" sz="2000" b="1" u="sng" smtClean="0"/>
              <a:t>Exemplos</a:t>
            </a:r>
            <a:r>
              <a:rPr lang="pt-PT" sz="2000" b="1" smtClean="0"/>
              <a:t/>
            </a:r>
            <a:br>
              <a:rPr lang="pt-PT" sz="2000" b="1" smtClean="0"/>
            </a:br>
            <a:endParaRPr lang="pt-PT" sz="2000" b="1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188" y="1484313"/>
            <a:ext cx="8532812" cy="5040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                                                                              Narrativa 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                                                           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Representar                                                                                        Matriz, árvore,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Visualizar                                                                                            proposições</a:t>
            </a:r>
          </a:p>
          <a:p>
            <a:pPr marL="0" indent="0">
              <a:buFont typeface="Wingdings" pitchFamily="2" charset="2"/>
              <a:buNone/>
            </a:pPr>
            <a:endParaRPr lang="pt-PT" sz="1600" b="1" dirty="0" smtClean="0"/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Descrever                                                                                          Contexto,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Classificar,                                                                                        Categorias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Interpretar                                                                                    Comparações</a:t>
            </a:r>
          </a:p>
          <a:p>
            <a:pPr marL="0" indent="0">
              <a:buFont typeface="Wingdings" pitchFamily="2" charset="2"/>
              <a:buNone/>
            </a:pPr>
            <a:endParaRPr lang="pt-PT" sz="1600" b="1" dirty="0" smtClean="0"/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Ler,                                                                            Reflectir,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Criar memorandos                                                           Escrever notas 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                                                                                através das questões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Organizar                                                             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   os </a:t>
            </a:r>
            <a:r>
              <a:rPr lang="pt-PT" sz="1600" b="1" smtClean="0"/>
              <a:t>dados                                                                         Ficheiros</a:t>
            </a:r>
            <a:r>
              <a:rPr lang="pt-PT" sz="1600" b="1" dirty="0" smtClean="0"/>
              <a:t>,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                                                                                            Unidades,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                            Organizar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                         Dados </a:t>
            </a:r>
          </a:p>
          <a:p>
            <a:pPr marL="0" indent="0">
              <a:buFont typeface="Wingdings" pitchFamily="2" charset="2"/>
              <a:buNone/>
            </a:pPr>
            <a:r>
              <a:rPr lang="pt-PT" sz="1600" b="1" dirty="0" smtClean="0"/>
              <a:t>                                   (texto, imagem, áudio …)</a:t>
            </a:r>
          </a:p>
          <a:p>
            <a:pPr marL="0" indent="0">
              <a:buFont typeface="Wingdings" pitchFamily="2" charset="2"/>
              <a:buNone/>
            </a:pPr>
            <a:endParaRPr lang="pt-PT" sz="1600" b="1" dirty="0" smtClean="0"/>
          </a:p>
          <a:p>
            <a:pPr marL="0" indent="0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endParaRPr lang="pt-PT" sz="1600" b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pt-PT" sz="900" b="1" dirty="0" smtClean="0"/>
              <a:t>Helena Serra (SOCIUS/ISEG)</a:t>
            </a:r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3276600" y="2276475"/>
            <a:ext cx="2519363" cy="1058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0" name="Oval 5"/>
          <p:cNvSpPr>
            <a:spLocks noChangeArrowheads="1"/>
          </p:cNvSpPr>
          <p:nvPr/>
        </p:nvSpPr>
        <p:spPr bwMode="auto">
          <a:xfrm>
            <a:off x="3276600" y="3068638"/>
            <a:ext cx="2519363" cy="1058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1" name="Oval 6"/>
          <p:cNvSpPr>
            <a:spLocks noChangeArrowheads="1"/>
          </p:cNvSpPr>
          <p:nvPr/>
        </p:nvSpPr>
        <p:spPr bwMode="auto">
          <a:xfrm>
            <a:off x="3419475" y="4005263"/>
            <a:ext cx="2520950" cy="1058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2" name="Oval 7"/>
          <p:cNvSpPr>
            <a:spLocks noChangeArrowheads="1"/>
          </p:cNvSpPr>
          <p:nvPr/>
        </p:nvSpPr>
        <p:spPr bwMode="auto">
          <a:xfrm>
            <a:off x="3419475" y="4941888"/>
            <a:ext cx="2520950" cy="1058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3" name="Freeform 8"/>
          <p:cNvSpPr>
            <a:spLocks/>
          </p:cNvSpPr>
          <p:nvPr/>
        </p:nvSpPr>
        <p:spPr bwMode="auto">
          <a:xfrm>
            <a:off x="3419475" y="1627188"/>
            <a:ext cx="2808288" cy="938212"/>
          </a:xfrm>
          <a:custGeom>
            <a:avLst/>
            <a:gdLst>
              <a:gd name="T0" fmla="*/ 0 w 1769"/>
              <a:gd name="T1" fmla="*/ 1489410538 h 591"/>
              <a:gd name="T2" fmla="*/ 572076405 w 1769"/>
              <a:gd name="T3" fmla="*/ 803928488 h 591"/>
              <a:gd name="T4" fmla="*/ 2147483647 w 1769"/>
              <a:gd name="T5" fmla="*/ 115927127 h 591"/>
              <a:gd name="T6" fmla="*/ 2147483647 w 1769"/>
              <a:gd name="T7" fmla="*/ 115927127 h 591"/>
              <a:gd name="T8" fmla="*/ 0 60000 65536"/>
              <a:gd name="T9" fmla="*/ 0 60000 65536"/>
              <a:gd name="T10" fmla="*/ 0 60000 65536"/>
              <a:gd name="T11" fmla="*/ 0 60000 65536"/>
              <a:gd name="T12" fmla="*/ 0 w 1769"/>
              <a:gd name="T13" fmla="*/ 0 h 591"/>
              <a:gd name="T14" fmla="*/ 1769 w 1769"/>
              <a:gd name="T15" fmla="*/ 591 h 5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9" h="591">
                <a:moveTo>
                  <a:pt x="0" y="591"/>
                </a:moveTo>
                <a:cubicBezTo>
                  <a:pt x="34" y="500"/>
                  <a:pt x="68" y="410"/>
                  <a:pt x="227" y="319"/>
                </a:cubicBezTo>
                <a:cubicBezTo>
                  <a:pt x="386" y="228"/>
                  <a:pt x="696" y="92"/>
                  <a:pt x="953" y="46"/>
                </a:cubicBezTo>
                <a:cubicBezTo>
                  <a:pt x="1210" y="0"/>
                  <a:pt x="1633" y="53"/>
                  <a:pt x="1769" y="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4" name="Freeform 9"/>
          <p:cNvSpPr>
            <a:spLocks/>
          </p:cNvSpPr>
          <p:nvPr/>
        </p:nvSpPr>
        <p:spPr bwMode="auto">
          <a:xfrm>
            <a:off x="4067175" y="5589588"/>
            <a:ext cx="1931988" cy="803275"/>
          </a:xfrm>
          <a:custGeom>
            <a:avLst/>
            <a:gdLst>
              <a:gd name="T0" fmla="*/ 2147483647 w 1217"/>
              <a:gd name="T1" fmla="*/ 0 h 506"/>
              <a:gd name="T2" fmla="*/ 2147483647 w 1217"/>
              <a:gd name="T3" fmla="*/ 456149163 h 506"/>
              <a:gd name="T4" fmla="*/ 1716227749 w 1217"/>
              <a:gd name="T5" fmla="*/ 1141631696 h 506"/>
              <a:gd name="T6" fmla="*/ 0 w 1217"/>
              <a:gd name="T7" fmla="*/ 1257558856 h 506"/>
              <a:gd name="T8" fmla="*/ 0 60000 65536"/>
              <a:gd name="T9" fmla="*/ 0 60000 65536"/>
              <a:gd name="T10" fmla="*/ 0 60000 65536"/>
              <a:gd name="T11" fmla="*/ 0 60000 65536"/>
              <a:gd name="T12" fmla="*/ 0 w 1217"/>
              <a:gd name="T13" fmla="*/ 0 h 506"/>
              <a:gd name="T14" fmla="*/ 1217 w 1217"/>
              <a:gd name="T15" fmla="*/ 506 h 5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7" h="506">
                <a:moveTo>
                  <a:pt x="1180" y="0"/>
                </a:moveTo>
                <a:cubicBezTo>
                  <a:pt x="1198" y="52"/>
                  <a:pt x="1217" y="105"/>
                  <a:pt x="1134" y="181"/>
                </a:cubicBezTo>
                <a:cubicBezTo>
                  <a:pt x="1051" y="257"/>
                  <a:pt x="870" y="400"/>
                  <a:pt x="681" y="453"/>
                </a:cubicBezTo>
                <a:cubicBezTo>
                  <a:pt x="492" y="506"/>
                  <a:pt x="113" y="491"/>
                  <a:pt x="0" y="4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5" name="Freeform 10"/>
          <p:cNvSpPr>
            <a:spLocks/>
          </p:cNvSpPr>
          <p:nvPr/>
        </p:nvSpPr>
        <p:spPr bwMode="auto">
          <a:xfrm>
            <a:off x="4067175" y="6165850"/>
            <a:ext cx="217488" cy="215900"/>
          </a:xfrm>
          <a:custGeom>
            <a:avLst/>
            <a:gdLst>
              <a:gd name="T0" fmla="*/ 0 w 137"/>
              <a:gd name="T1" fmla="*/ 0 h 136"/>
              <a:gd name="T2" fmla="*/ 345262939 w 137"/>
              <a:gd name="T3" fmla="*/ 342741195 h 136"/>
              <a:gd name="T4" fmla="*/ 0 60000 65536"/>
              <a:gd name="T5" fmla="*/ 0 60000 65536"/>
              <a:gd name="T6" fmla="*/ 0 w 137"/>
              <a:gd name="T7" fmla="*/ 0 h 136"/>
              <a:gd name="T8" fmla="*/ 137 w 137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" h="136">
                <a:moveTo>
                  <a:pt x="0" y="0"/>
                </a:moveTo>
                <a:cubicBezTo>
                  <a:pt x="57" y="56"/>
                  <a:pt x="114" y="113"/>
                  <a:pt x="137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6" name="Freeform 11"/>
          <p:cNvSpPr>
            <a:spLocks/>
          </p:cNvSpPr>
          <p:nvPr/>
        </p:nvSpPr>
        <p:spPr bwMode="auto">
          <a:xfrm>
            <a:off x="4067175" y="6381750"/>
            <a:ext cx="217488" cy="142875"/>
          </a:xfrm>
          <a:custGeom>
            <a:avLst/>
            <a:gdLst>
              <a:gd name="T0" fmla="*/ 345262939 w 137"/>
              <a:gd name="T1" fmla="*/ 0 h 90"/>
              <a:gd name="T2" fmla="*/ 0 w 137"/>
              <a:gd name="T3" fmla="*/ 226814085 h 90"/>
              <a:gd name="T4" fmla="*/ 0 60000 65536"/>
              <a:gd name="T5" fmla="*/ 0 60000 65536"/>
              <a:gd name="T6" fmla="*/ 0 w 137"/>
              <a:gd name="T7" fmla="*/ 0 h 90"/>
              <a:gd name="T8" fmla="*/ 137 w 137"/>
              <a:gd name="T9" fmla="*/ 90 h 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" h="90">
                <a:moveTo>
                  <a:pt x="137" y="0"/>
                </a:moveTo>
                <a:cubicBezTo>
                  <a:pt x="80" y="37"/>
                  <a:pt x="23" y="75"/>
                  <a:pt x="0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7" name="Freeform 12"/>
          <p:cNvSpPr>
            <a:spLocks/>
          </p:cNvSpPr>
          <p:nvPr/>
        </p:nvSpPr>
        <p:spPr bwMode="auto">
          <a:xfrm>
            <a:off x="6011863" y="1557338"/>
            <a:ext cx="288925" cy="142875"/>
          </a:xfrm>
          <a:custGeom>
            <a:avLst/>
            <a:gdLst>
              <a:gd name="T0" fmla="*/ 0 w 182"/>
              <a:gd name="T1" fmla="*/ 0 h 90"/>
              <a:gd name="T2" fmla="*/ 458668482 w 182"/>
              <a:gd name="T3" fmla="*/ 226814085 h 90"/>
              <a:gd name="T4" fmla="*/ 0 60000 65536"/>
              <a:gd name="T5" fmla="*/ 0 60000 65536"/>
              <a:gd name="T6" fmla="*/ 0 w 182"/>
              <a:gd name="T7" fmla="*/ 0 h 90"/>
              <a:gd name="T8" fmla="*/ 182 w 182"/>
              <a:gd name="T9" fmla="*/ 90 h 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2" h="90">
                <a:moveTo>
                  <a:pt x="0" y="0"/>
                </a:moveTo>
                <a:cubicBezTo>
                  <a:pt x="76" y="37"/>
                  <a:pt x="152" y="75"/>
                  <a:pt x="182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8" name="Freeform 13"/>
          <p:cNvSpPr>
            <a:spLocks/>
          </p:cNvSpPr>
          <p:nvPr/>
        </p:nvSpPr>
        <p:spPr bwMode="auto">
          <a:xfrm>
            <a:off x="6011863" y="1700213"/>
            <a:ext cx="288925" cy="144462"/>
          </a:xfrm>
          <a:custGeom>
            <a:avLst/>
            <a:gdLst>
              <a:gd name="T0" fmla="*/ 458668482 w 182"/>
              <a:gd name="T1" fmla="*/ 0 h 91"/>
              <a:gd name="T2" fmla="*/ 0 w 182"/>
              <a:gd name="T3" fmla="*/ 229332654 h 91"/>
              <a:gd name="T4" fmla="*/ 0 60000 65536"/>
              <a:gd name="T5" fmla="*/ 0 60000 65536"/>
              <a:gd name="T6" fmla="*/ 0 w 182"/>
              <a:gd name="T7" fmla="*/ 0 h 91"/>
              <a:gd name="T8" fmla="*/ 182 w 182"/>
              <a:gd name="T9" fmla="*/ 91 h 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2" h="91">
                <a:moveTo>
                  <a:pt x="182" y="0"/>
                </a:moveTo>
                <a:cubicBezTo>
                  <a:pt x="106" y="38"/>
                  <a:pt x="30" y="76"/>
                  <a:pt x="0" y="9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2268538" y="2205038"/>
            <a:ext cx="1587" cy="576262"/>
          </a:xfrm>
          <a:custGeom>
            <a:avLst/>
            <a:gdLst>
              <a:gd name="T0" fmla="*/ 0 w 1"/>
              <a:gd name="T1" fmla="*/ 0 h 363"/>
              <a:gd name="T2" fmla="*/ 0 w 1"/>
              <a:gd name="T3" fmla="*/ 914815220 h 363"/>
              <a:gd name="T4" fmla="*/ 0 60000 65536"/>
              <a:gd name="T5" fmla="*/ 0 60000 65536"/>
              <a:gd name="T6" fmla="*/ 0 w 1"/>
              <a:gd name="T7" fmla="*/ 0 h 363"/>
              <a:gd name="T8" fmla="*/ 1 w 1"/>
              <a:gd name="T9" fmla="*/ 363 h 3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63">
                <a:moveTo>
                  <a:pt x="0" y="0"/>
                </a:moveTo>
                <a:cubicBezTo>
                  <a:pt x="0" y="151"/>
                  <a:pt x="0" y="303"/>
                  <a:pt x="0" y="3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 flipV="1">
            <a:off x="2124075" y="3500438"/>
            <a:ext cx="11525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1" name="Freeform 17"/>
          <p:cNvSpPr>
            <a:spLocks/>
          </p:cNvSpPr>
          <p:nvPr/>
        </p:nvSpPr>
        <p:spPr bwMode="auto">
          <a:xfrm>
            <a:off x="2124075" y="3141663"/>
            <a:ext cx="1588" cy="647700"/>
          </a:xfrm>
          <a:custGeom>
            <a:avLst/>
            <a:gdLst>
              <a:gd name="T0" fmla="*/ 0 w 1"/>
              <a:gd name="T1" fmla="*/ 0 h 408"/>
              <a:gd name="T2" fmla="*/ 0 w 1"/>
              <a:gd name="T3" fmla="*/ 1028223839 h 408"/>
              <a:gd name="T4" fmla="*/ 0 60000 65536"/>
              <a:gd name="T5" fmla="*/ 0 60000 65536"/>
              <a:gd name="T6" fmla="*/ 0 w 1"/>
              <a:gd name="T7" fmla="*/ 0 h 408"/>
              <a:gd name="T8" fmla="*/ 1 w 1"/>
              <a:gd name="T9" fmla="*/ 408 h 4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8">
                <a:moveTo>
                  <a:pt x="0" y="0"/>
                </a:moveTo>
                <a:cubicBezTo>
                  <a:pt x="0" y="170"/>
                  <a:pt x="0" y="340"/>
                  <a:pt x="0" y="4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3059113" y="436562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3" name="Freeform 19"/>
          <p:cNvSpPr>
            <a:spLocks/>
          </p:cNvSpPr>
          <p:nvPr/>
        </p:nvSpPr>
        <p:spPr bwMode="auto">
          <a:xfrm>
            <a:off x="3059113" y="4221163"/>
            <a:ext cx="1587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456146738 h 181"/>
              <a:gd name="T4" fmla="*/ 0 60000 65536"/>
              <a:gd name="T5" fmla="*/ 0 60000 65536"/>
              <a:gd name="T6" fmla="*/ 0 w 1"/>
              <a:gd name="T7" fmla="*/ 0 h 181"/>
              <a:gd name="T8" fmla="*/ 1 w 1"/>
              <a:gd name="T9" fmla="*/ 181 h 1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81">
                <a:moveTo>
                  <a:pt x="0" y="0"/>
                </a:moveTo>
                <a:cubicBezTo>
                  <a:pt x="0" y="75"/>
                  <a:pt x="0" y="151"/>
                  <a:pt x="0" y="1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>
            <a:off x="3132138" y="53736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5" name="Freeform 21"/>
          <p:cNvSpPr>
            <a:spLocks/>
          </p:cNvSpPr>
          <p:nvPr/>
        </p:nvSpPr>
        <p:spPr bwMode="auto">
          <a:xfrm>
            <a:off x="3132138" y="5157788"/>
            <a:ext cx="1587" cy="431800"/>
          </a:xfrm>
          <a:custGeom>
            <a:avLst/>
            <a:gdLst>
              <a:gd name="T0" fmla="*/ 0 w 1"/>
              <a:gd name="T1" fmla="*/ 0 h 272"/>
              <a:gd name="T2" fmla="*/ 0 w 1"/>
              <a:gd name="T3" fmla="*/ 685482391 h 272"/>
              <a:gd name="T4" fmla="*/ 0 60000 65536"/>
              <a:gd name="T5" fmla="*/ 0 60000 65536"/>
              <a:gd name="T6" fmla="*/ 0 w 1"/>
              <a:gd name="T7" fmla="*/ 0 h 272"/>
              <a:gd name="T8" fmla="*/ 1 w 1"/>
              <a:gd name="T9" fmla="*/ 272 h 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72">
                <a:moveTo>
                  <a:pt x="0" y="0"/>
                </a:moveTo>
                <a:cubicBezTo>
                  <a:pt x="0" y="113"/>
                  <a:pt x="0" y="227"/>
                  <a:pt x="0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3059113" y="4221163"/>
            <a:ext cx="1587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456146738 h 181"/>
              <a:gd name="T4" fmla="*/ 0 60000 65536"/>
              <a:gd name="T5" fmla="*/ 0 60000 65536"/>
              <a:gd name="T6" fmla="*/ 0 w 1"/>
              <a:gd name="T7" fmla="*/ 0 h 181"/>
              <a:gd name="T8" fmla="*/ 1 w 1"/>
              <a:gd name="T9" fmla="*/ 181 h 1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81">
                <a:moveTo>
                  <a:pt x="0" y="0"/>
                </a:moveTo>
                <a:cubicBezTo>
                  <a:pt x="0" y="79"/>
                  <a:pt x="0" y="158"/>
                  <a:pt x="0" y="1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5795963" y="2420938"/>
            <a:ext cx="10080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V="1">
            <a:off x="5795963" y="3500438"/>
            <a:ext cx="9366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5940425" y="4508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5940425" y="55895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H="1" flipV="1">
            <a:off x="2268538" y="2492375"/>
            <a:ext cx="11509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6804025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6732588" y="31416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6372225" y="41497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7019925" y="53006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122CF8-5DF6-4CCF-9DC4-371D299CDA0B}" type="slidenum">
              <a:rPr lang="pt-PT"/>
              <a:pPr/>
              <a:t>50</a:t>
            </a:fld>
            <a:endParaRPr lang="pt-PT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Citações (algumas regras...)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pt-PT" sz="200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000">
                <a:cs typeface="Times New Roman" pitchFamily="18" charset="0"/>
              </a:rPr>
              <a:t>	Se o texto for uma co-autoria de vários autores deve citar-se da seguinte maneira: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00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PT" sz="2000">
                <a:cs typeface="Times New Roman" pitchFamily="18" charset="0"/>
              </a:rPr>
              <a:t>Exemplo para dois autores: 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(Kovács e Castillo, 1998)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PT" sz="2000"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PT" sz="2000">
                <a:cs typeface="Times New Roman" pitchFamily="18" charset="0"/>
              </a:rPr>
              <a:t>Exemplo para três autores: 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(</a:t>
            </a:r>
            <a:r>
              <a:rPr lang="en-GB" sz="2000">
                <a:solidFill>
                  <a:schemeClr val="tx2"/>
                </a:solidFill>
                <a:cs typeface="Times New Roman" pitchFamily="18" charset="0"/>
              </a:rPr>
              <a:t>Gallie, White e Tomlinson, 1998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 )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pt-PT" sz="200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PT" sz="2000">
                <a:cs typeface="Times New Roman" pitchFamily="18" charset="0"/>
              </a:rPr>
              <a:t>Exemplo para mais de três autores: 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(Bairrada, M. </a:t>
            </a:r>
            <a:r>
              <a:rPr lang="pt-PT" sz="2000" i="1">
                <a:solidFill>
                  <a:schemeClr val="tx2"/>
                </a:solidFill>
                <a:cs typeface="Times New Roman" pitchFamily="18" charset="0"/>
              </a:rPr>
              <a:t>et al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., 2002)</a:t>
            </a:r>
            <a:r>
              <a:rPr lang="pt-PT" sz="200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pt-PT" sz="2000">
                <a:solidFill>
                  <a:schemeClr val="accent2"/>
                </a:solidFill>
                <a:cs typeface="Times New Roman" pitchFamily="18" charset="0"/>
              </a:rPr>
              <a:t>[em itálico]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pt-PT" sz="2000">
              <a:solidFill>
                <a:schemeClr val="accent2"/>
              </a:solidFill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PT" sz="2000">
                <a:cs typeface="Times New Roman" pitchFamily="18" charset="0"/>
              </a:rPr>
              <a:t>Exemplo de uma obra que se baseia numa edição original com data diferente 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(Smithson </a:t>
            </a:r>
            <a:r>
              <a:rPr lang="pt-PT" sz="2000">
                <a:solidFill>
                  <a:schemeClr val="tx2"/>
                </a:solidFill>
              </a:rPr>
              <a:t>1998 [1964])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000"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pt-PT" sz="2000">
              <a:solidFill>
                <a:schemeClr val="accent2"/>
              </a:solidFill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00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pt-PT" sz="2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609561-D1D3-4034-9BE9-FA0F5DE4A037}" type="slidenum">
              <a:rPr lang="pt-PT"/>
              <a:pPr/>
              <a:t>51</a:t>
            </a:fld>
            <a:endParaRPr lang="pt-PT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>
                <a:solidFill>
                  <a:schemeClr val="bg2"/>
                </a:solidFill>
              </a:rPr>
              <a:t>Citações e abreviaturas: exemplos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PT" sz="2800"/>
              <a:t>	Homens e mulheres têm direito a partilhar a esfera profissional e familiar em condições de igualdade (2). 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2195513" y="2349500"/>
            <a:ext cx="424815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529413" name="Line 5"/>
          <p:cNvSpPr>
            <a:spLocks noChangeShapeType="1"/>
          </p:cNvSpPr>
          <p:nvPr/>
        </p:nvSpPr>
        <p:spPr bwMode="auto">
          <a:xfrm>
            <a:off x="539750" y="4724400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29414" name="Text Box 6"/>
          <p:cNvSpPr txBox="1">
            <a:spLocks noChangeArrowheads="1"/>
          </p:cNvSpPr>
          <p:nvPr/>
        </p:nvSpPr>
        <p:spPr bwMode="auto">
          <a:xfrm>
            <a:off x="539750" y="5084763"/>
            <a:ext cx="792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2. Duncan, S., ibid., p.22. [a obra a que se refere a citação foi referenciada imediatamente antes/na nota anterior/Outro autor]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FD447C-6814-4756-BFE6-7B7D6389AD3C}" type="slidenum">
              <a:rPr lang="pt-PT"/>
              <a:pPr/>
              <a:t>52</a:t>
            </a:fld>
            <a:endParaRPr lang="pt-PT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Exemplos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PT"/>
              <a:t>	 Homens e mulheres têm direito a partilhar a esfera profissional e familiar em condições de igualdade (1)</a:t>
            </a:r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2195513" y="2349500"/>
            <a:ext cx="424815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530437" name="Line 5"/>
          <p:cNvSpPr>
            <a:spLocks noChangeShapeType="1"/>
          </p:cNvSpPr>
          <p:nvPr/>
        </p:nvSpPr>
        <p:spPr bwMode="auto">
          <a:xfrm>
            <a:off x="539750" y="4724400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539750" y="5084763"/>
            <a:ext cx="79200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1. Idem, p.46. [o mesmo autor e a mesma obra a que se refere a citação foram referenciados imediatamente antes/na nota anterior, mas a página é diferente]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2A4DE-2BED-4756-8B57-78D941401742}" type="slidenum">
              <a:rPr lang="pt-PT"/>
              <a:pPr/>
              <a:t>53</a:t>
            </a:fld>
            <a:endParaRPr lang="pt-PT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Exemplos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PT" sz="2800"/>
              <a:t>	 Homens e mulheres têm direito a partilhar a esfera profissional e familiar em condições de igualdade (Duncan, ibid.: 22)</a:t>
            </a: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2195513" y="2349500"/>
            <a:ext cx="424815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531461" name="Text Box 5"/>
          <p:cNvSpPr txBox="1">
            <a:spLocks noChangeArrowheads="1"/>
          </p:cNvSpPr>
          <p:nvPr/>
        </p:nvSpPr>
        <p:spPr bwMode="auto">
          <a:xfrm>
            <a:off x="3924300" y="5084763"/>
            <a:ext cx="3671888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Em caso de opção pelo estilo anglo-saxónico. Não se usaria nota de rodapé (só a bibliografia final)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590898-FC39-4C3F-B499-0E5E4A0BA7BB}" type="slidenum">
              <a:rPr lang="pt-PT"/>
              <a:pPr/>
              <a:t>54</a:t>
            </a:fld>
            <a:endParaRPr lang="pt-PT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Exemplos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PT" sz="2800"/>
              <a:t>	 Homens e mulheres têm direito a partilhar a esfera profissional e familiar em condições de igualdade (1)</a:t>
            </a: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2195513" y="2349500"/>
            <a:ext cx="424815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532485" name="Line 5"/>
          <p:cNvSpPr>
            <a:spLocks noChangeShapeType="1"/>
          </p:cNvSpPr>
          <p:nvPr/>
        </p:nvSpPr>
        <p:spPr bwMode="auto">
          <a:xfrm>
            <a:off x="539750" y="4724400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32486" name="Text Box 6"/>
          <p:cNvSpPr txBox="1">
            <a:spLocks noChangeArrowheads="1"/>
          </p:cNvSpPr>
          <p:nvPr/>
        </p:nvSpPr>
        <p:spPr bwMode="auto">
          <a:xfrm>
            <a:off x="539750" y="5084763"/>
            <a:ext cx="792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1. Duncan, op. cit., p.46. [já houve referência a esta obra no texto mas, de permeio, existe uma referência a uma outra obra ou autor]</a:t>
            </a:r>
          </a:p>
        </p:txBody>
      </p:sp>
      <p:sp>
        <p:nvSpPr>
          <p:cNvPr id="532487" name="Text Box 7"/>
          <p:cNvSpPr txBox="1">
            <a:spLocks noChangeArrowheads="1"/>
          </p:cNvSpPr>
          <p:nvPr/>
        </p:nvSpPr>
        <p:spPr bwMode="auto">
          <a:xfrm>
            <a:off x="3995738" y="5949950"/>
            <a:ext cx="2808287" cy="942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PT" i="1">
                <a:solidFill>
                  <a:schemeClr val="tx2"/>
                </a:solidFill>
              </a:rPr>
              <a:t>op. cit. </a:t>
            </a:r>
            <a:r>
              <a:rPr lang="pt-BR">
                <a:solidFill>
                  <a:schemeClr val="tx2"/>
                </a:solidFill>
              </a:rPr>
              <a:t>(opus citatum = na obra citada).</a:t>
            </a:r>
            <a:endParaRPr lang="pt-PT" i="1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pt-PT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BB01E7-6C91-49B9-84F3-75C02C07D6F6}" type="slidenum">
              <a:rPr lang="pt-PT"/>
              <a:pPr/>
              <a:t>55</a:t>
            </a:fld>
            <a:endParaRPr lang="pt-PT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Exemplos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PT" sz="2800"/>
              <a:t>	 Homens e mulheres têm direito a partilhar a esfera profissional e familiar em condições de igualdade (1)</a:t>
            </a: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2195513" y="2349500"/>
            <a:ext cx="424815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533509" name="Line 5"/>
          <p:cNvSpPr>
            <a:spLocks noChangeShapeType="1"/>
          </p:cNvSpPr>
          <p:nvPr/>
        </p:nvSpPr>
        <p:spPr bwMode="auto">
          <a:xfrm>
            <a:off x="539750" y="4724400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539750" y="5084763"/>
            <a:ext cx="792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1. Idem, ibidem [o mesmo autor, a mesma obra e a mesma página foram referenciadas imediatamente antes/na nota anterior]</a:t>
            </a:r>
          </a:p>
        </p:txBody>
      </p:sp>
      <p:sp>
        <p:nvSpPr>
          <p:cNvPr id="533511" name="Text Box 7"/>
          <p:cNvSpPr txBox="1">
            <a:spLocks noChangeArrowheads="1"/>
          </p:cNvSpPr>
          <p:nvPr/>
        </p:nvSpPr>
        <p:spPr bwMode="auto">
          <a:xfrm>
            <a:off x="3563938" y="6021388"/>
            <a:ext cx="201612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>
                <a:solidFill>
                  <a:schemeClr val="tx2"/>
                </a:solidFill>
              </a:rPr>
              <a:t>Ou: id. Ibid.</a:t>
            </a:r>
          </a:p>
        </p:txBody>
      </p:sp>
      <p:sp>
        <p:nvSpPr>
          <p:cNvPr id="533512" name="Line 8"/>
          <p:cNvSpPr>
            <a:spLocks noChangeShapeType="1"/>
          </p:cNvSpPr>
          <p:nvPr/>
        </p:nvSpPr>
        <p:spPr bwMode="auto">
          <a:xfrm>
            <a:off x="1258888" y="5516563"/>
            <a:ext cx="201771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33513" name="Text Box 9"/>
          <p:cNvSpPr txBox="1">
            <a:spLocks noChangeArrowheads="1"/>
          </p:cNvSpPr>
          <p:nvPr/>
        </p:nvSpPr>
        <p:spPr bwMode="auto">
          <a:xfrm>
            <a:off x="6300788" y="5876925"/>
            <a:ext cx="2663825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68AE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>
                <a:solidFill>
                  <a:schemeClr val="bg2"/>
                </a:solidFill>
              </a:rPr>
              <a:t>Abreviatura de ibidem (no mesmo lugar)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83131-F7CA-481E-AA7B-02B07DD77D01}" type="slidenum">
              <a:rPr lang="pt-PT"/>
              <a:pPr/>
              <a:t>56</a:t>
            </a:fld>
            <a:endParaRPr lang="pt-PT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Exemplos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PT" sz="2800"/>
              <a:t>	 Homens e mulheres têm direito a partilhar a esfera profissional e familiar em condições de igualdade (id. Ibid.)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2195513" y="2349500"/>
            <a:ext cx="424815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29049-A03B-488E-833D-244F16535193}" type="slidenum">
              <a:rPr lang="pt-PT"/>
              <a:pPr/>
              <a:t>57</a:t>
            </a:fld>
            <a:endParaRPr lang="pt-PT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Na página anterior: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PT"/>
              <a:t>	</a:t>
            </a:r>
            <a:r>
              <a:rPr lang="pt-PT" sz="2400"/>
              <a:t>A Europa, no seu conjunto, demarca-se por uma certa heterogeneidade de políticas de apoio à igualdade de género (ainda que, no âmbito da UE, alguns esforços estejam a ser desenvolvidos no sentido da harmonização). (1) </a:t>
            </a:r>
          </a:p>
          <a:p>
            <a:pPr algn="just">
              <a:buFont typeface="Wingdings" pitchFamily="2" charset="2"/>
              <a:buNone/>
            </a:pPr>
            <a:r>
              <a:rPr lang="pt-PT" sz="2400"/>
              <a:t>	Este texto procura analisar a situação em Portugal.</a:t>
            </a:r>
          </a:p>
        </p:txBody>
      </p:sp>
      <p:sp>
        <p:nvSpPr>
          <p:cNvPr id="535556" name="Line 4"/>
          <p:cNvSpPr>
            <a:spLocks noChangeShapeType="1"/>
          </p:cNvSpPr>
          <p:nvPr/>
        </p:nvSpPr>
        <p:spPr bwMode="auto">
          <a:xfrm>
            <a:off x="900113" y="4868863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35557" name="Text Box 5"/>
          <p:cNvSpPr txBox="1">
            <a:spLocks noChangeArrowheads="1"/>
          </p:cNvSpPr>
          <p:nvPr/>
        </p:nvSpPr>
        <p:spPr bwMode="auto">
          <a:xfrm>
            <a:off x="827088" y="5084763"/>
            <a:ext cx="7705725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1. </a:t>
            </a:r>
            <a:r>
              <a:rPr lang="en-GB"/>
              <a:t>Forsberg, G.; Gonas, L; Perrons, D., "Paid work: participation and liberation", in: Duncan, Simon e Pfau-Effinger, Birgit, </a:t>
            </a:r>
            <a:r>
              <a:rPr lang="en-GB" i="1"/>
              <a:t>Gender, Economy and Culture in the European Union, </a:t>
            </a:r>
            <a:r>
              <a:rPr lang="en-GB"/>
              <a:t>Routledge, London, 2000, p. 42.</a:t>
            </a:r>
            <a:endParaRPr lang="pt-PT"/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535558" name="Text Box 6"/>
          <p:cNvSpPr txBox="1">
            <a:spLocks noChangeArrowheads="1"/>
          </p:cNvSpPr>
          <p:nvPr/>
        </p:nvSpPr>
        <p:spPr bwMode="auto">
          <a:xfrm>
            <a:off x="7559675" y="6078538"/>
            <a:ext cx="1584325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p. = página</a:t>
            </a:r>
          </a:p>
          <a:p>
            <a:pPr>
              <a:spcBef>
                <a:spcPct val="50000"/>
              </a:spcBef>
            </a:pPr>
            <a:r>
              <a:rPr lang="pt-PT"/>
              <a:t>pp.= páginas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A15762-8570-4EAA-9997-035C069FB226}" type="slidenum">
              <a:rPr lang="pt-PT"/>
              <a:pPr/>
              <a:t>58</a:t>
            </a:fld>
            <a:endParaRPr lang="pt-PT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Perante a estranheza…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PT"/>
              <a:t>	</a:t>
            </a:r>
            <a:r>
              <a:rPr lang="pt-PT" sz="2800"/>
              <a:t>Segundo Júlio Paiva (1997: 25), o poder deve ser devolvido aos homens (</a:t>
            </a:r>
            <a:r>
              <a:rPr lang="pt-PT" sz="2800" i="1"/>
              <a:t>sic</a:t>
            </a:r>
            <a:r>
              <a:rPr lang="pt-PT" sz="2800"/>
              <a:t>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EAEAC-6624-4356-AAA9-7E43288DF7CF}" type="slidenum">
              <a:rPr lang="pt-PT"/>
              <a:pPr/>
              <a:t>59</a:t>
            </a:fld>
            <a:endParaRPr lang="pt-PT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>
                <a:solidFill>
                  <a:schemeClr val="bg2"/>
                </a:solidFill>
              </a:rPr>
              <a:t>Quando a citação literal contempla aspas…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PT" sz="3600"/>
              <a:t>	</a:t>
            </a:r>
            <a:r>
              <a:rPr lang="pt-PT" sz="2400"/>
              <a:t>Segundo outro autor, as novas tecnologias “obrigam a uma adaptação sistemática do factor trabalho em termos de um novo ‘saber fazer’ expresso na exigência de novas competências, novas qualificações, novos ritmos, novos gestos, novas pausas, novos tempos e movimentos e, necessariamente, novas capacidades cognitivas e comportamentais” (Ferreira, 2001b: 5). 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1547813" y="6165850"/>
            <a:ext cx="705643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400">
                <a:solidFill>
                  <a:schemeClr val="tx2"/>
                </a:solidFill>
              </a:rPr>
              <a:t>As aspas transformam-se em apóstrofos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6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b="1" smtClean="0"/>
              <a:t/>
            </a:r>
            <a:br>
              <a:rPr lang="pt-PT" sz="2000" b="1" smtClean="0"/>
            </a:br>
            <a:r>
              <a:rPr lang="pt-PT" sz="2000" b="1" smtClean="0">
                <a:solidFill>
                  <a:schemeClr val="accent2"/>
                </a:solidFill>
              </a:rPr>
              <a:t>ANÁLISE DOS  DADOS</a:t>
            </a:r>
            <a:br>
              <a:rPr lang="pt-PT" sz="2000" b="1" smtClean="0">
                <a:solidFill>
                  <a:schemeClr val="accent2"/>
                </a:solidFill>
              </a:rPr>
            </a:br>
            <a:r>
              <a:rPr lang="pt-PT" sz="2000" b="1" smtClean="0">
                <a:solidFill>
                  <a:schemeClr val="accent2"/>
                </a:solidFill>
              </a:rPr>
              <a:t/>
            </a:r>
            <a:br>
              <a:rPr lang="pt-PT" sz="2000" b="1" smtClean="0">
                <a:solidFill>
                  <a:schemeClr val="accent2"/>
                </a:solidFill>
              </a:rPr>
            </a:br>
            <a:r>
              <a:rPr lang="pt-PT" sz="2000" b="1" smtClean="0">
                <a:solidFill>
                  <a:schemeClr val="accent2"/>
                </a:solidFill>
              </a:rPr>
              <a:t>UTILIZAÇÃO DE SOFTWARES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66838" y="2000250"/>
            <a:ext cx="7777162" cy="51577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PT" sz="1900" b="1" smtClean="0"/>
              <a:t>VANTAGENS:</a:t>
            </a:r>
          </a:p>
          <a:p>
            <a:pPr marL="0" indent="0">
              <a:buFont typeface="Wingdings" pitchFamily="2" charset="2"/>
              <a:buNone/>
            </a:pPr>
            <a:endParaRPr lang="pt-PT" sz="1900" b="1" smtClean="0"/>
          </a:p>
          <a:p>
            <a:pPr marL="0" indent="0">
              <a:buFont typeface="Wingdings" pitchFamily="2" charset="2"/>
              <a:buNone/>
            </a:pPr>
            <a:r>
              <a:rPr lang="pt-PT" sz="1900" smtClean="0"/>
              <a:t>. Permitem a construção de um sistema organizado de armazenamento de dados (ficheiros)</a:t>
            </a:r>
          </a:p>
          <a:p>
            <a:pPr marL="0" indent="0">
              <a:buFont typeface="Wingdings" pitchFamily="2" charset="2"/>
              <a:buNone/>
            </a:pPr>
            <a:endParaRPr lang="pt-PT" sz="1900" smtClean="0"/>
          </a:p>
          <a:p>
            <a:pPr marL="0" indent="0">
              <a:buFont typeface="Wingdings" pitchFamily="2" charset="2"/>
              <a:buNone/>
            </a:pPr>
            <a:r>
              <a:rPr lang="pt-PT" sz="1900" smtClean="0"/>
              <a:t>. Fácil e rápida recuperação da informação</a:t>
            </a:r>
          </a:p>
          <a:p>
            <a:pPr marL="0" indent="0">
              <a:buFont typeface="Wingdings" pitchFamily="2" charset="2"/>
              <a:buNone/>
            </a:pPr>
            <a:endParaRPr lang="pt-PT" sz="1900" smtClean="0"/>
          </a:p>
          <a:p>
            <a:pPr marL="0" indent="0">
              <a:buFont typeface="Wingdings" pitchFamily="2" charset="2"/>
              <a:buNone/>
            </a:pPr>
            <a:r>
              <a:rPr lang="pt-PT" sz="1900" b="1" smtClean="0"/>
              <a:t>DESVANTAGENS:</a:t>
            </a:r>
          </a:p>
          <a:p>
            <a:pPr marL="0" indent="0">
              <a:buFont typeface="Wingdings" pitchFamily="2" charset="2"/>
              <a:buNone/>
            </a:pPr>
            <a:endParaRPr lang="pt-PT" sz="1900" b="1" smtClean="0"/>
          </a:p>
          <a:p>
            <a:pPr marL="0" indent="0">
              <a:buFont typeface="Wingdings" pitchFamily="2" charset="2"/>
              <a:buNone/>
            </a:pPr>
            <a:r>
              <a:rPr lang="pt-PT" sz="1900" smtClean="0"/>
              <a:t>. Aprender a trabalhar com o programa</a:t>
            </a:r>
          </a:p>
          <a:p>
            <a:pPr marL="0" indent="0">
              <a:buFont typeface="Wingdings" pitchFamily="2" charset="2"/>
              <a:buNone/>
            </a:pPr>
            <a:endParaRPr lang="pt-PT" sz="1900" smtClean="0"/>
          </a:p>
          <a:p>
            <a:pPr marL="0" indent="0">
              <a:buFont typeface="Wingdings" pitchFamily="2" charset="2"/>
              <a:buNone/>
            </a:pPr>
            <a:r>
              <a:rPr lang="pt-PT" sz="1900" smtClean="0"/>
              <a:t>. Podem erradamente substituir uma análise muito cuidadosa dos dados</a:t>
            </a:r>
          </a:p>
          <a:p>
            <a:pPr marL="0" indent="0">
              <a:buFont typeface="Wingdings" pitchFamily="2" charset="2"/>
              <a:buNone/>
            </a:pPr>
            <a:endParaRPr lang="pt-PT" sz="1900" smtClean="0"/>
          </a:p>
          <a:p>
            <a:pPr marL="0" indent="0">
              <a:buFont typeface="Wingdings" pitchFamily="2" charset="2"/>
              <a:buNone/>
            </a:pPr>
            <a:endParaRPr lang="pt-PT" sz="800" smtClean="0"/>
          </a:p>
          <a:p>
            <a:pPr marL="0" indent="0">
              <a:buFont typeface="Wingdings" pitchFamily="2" charset="2"/>
              <a:buNone/>
            </a:pPr>
            <a:endParaRPr lang="pt-PT" sz="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82E10D-D0FA-4AAF-8EEF-B0C104059964}" type="slidenum">
              <a:rPr lang="pt-PT"/>
              <a:pPr/>
              <a:t>60</a:t>
            </a:fld>
            <a:endParaRPr lang="pt-PT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pt-PT" sz="3600">
                <a:solidFill>
                  <a:schemeClr val="bg2"/>
                </a:solidFill>
              </a:rPr>
              <a:t>Quando há partes na citação que não interessam para o nosso trabalho…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PT"/>
              <a:t>	</a:t>
            </a:r>
            <a:r>
              <a:rPr lang="pt-PT" sz="2400"/>
              <a:t>Myrdal e Klein mostraram-se apreensivas quanto à qualidade das pessoas no futuro, porquanto se correria o risco de as mães não cumprirem as suas funções maternais. "A saúde mental e a felicidade das gerações vindouras depende (...) do amor e da segurança providenciados durante a infância. Neste sentido, as mulheres carregam o peso especial da responsabilidade pela qualidade futura das nossas pessoas" (1968 [1958]:12, tradução livre). </a:t>
            </a:r>
          </a:p>
        </p:txBody>
      </p:sp>
      <p:sp>
        <p:nvSpPr>
          <p:cNvPr id="539652" name="AutoShape 4"/>
          <p:cNvSpPr>
            <a:spLocks noChangeArrowheads="1"/>
          </p:cNvSpPr>
          <p:nvPr/>
        </p:nvSpPr>
        <p:spPr bwMode="auto">
          <a:xfrm rot="14964460">
            <a:off x="3028157" y="5163343"/>
            <a:ext cx="2806700" cy="5826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7FD59B-E968-4C78-AE4E-CB538DDC8730}" type="slidenum">
              <a:rPr lang="pt-PT"/>
              <a:pPr/>
              <a:t>61</a:t>
            </a:fld>
            <a:endParaRPr lang="pt-PT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Citações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208962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2400">
              <a:solidFill>
                <a:schemeClr val="hlink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pt-PT" sz="2400"/>
              <a:t>Caso acrescentemos palavras ou frases, devem estar entre parênteses rectos (</a:t>
            </a:r>
            <a:r>
              <a:rPr lang="en-US" sz="2400"/>
              <a:t>Os parênteses rectos utilizam-se para evidenciar uma intervenção que é da nossa autoria/responsabilidade, permitindo distinguir-se de parênteses curvos usados no texto original</a:t>
            </a:r>
            <a:r>
              <a:rPr lang="pt-PT" sz="2400"/>
              <a:t>).  Exemplo: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40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PT" sz="2000">
                <a:solidFill>
                  <a:schemeClr val="hlink"/>
                </a:solidFill>
                <a:cs typeface="Times New Roman" pitchFamily="18" charset="0"/>
              </a:rPr>
              <a:t>	</a:t>
            </a:r>
            <a:r>
              <a:rPr lang="pt-PT" sz="2000">
                <a:solidFill>
                  <a:schemeClr val="tx2"/>
                </a:solidFill>
                <a:cs typeface="Times New Roman" pitchFamily="18" charset="0"/>
              </a:rPr>
              <a:t>Retomando Fitoussi e Rosanvallon (1997:14), "As variáveis topológicas e biográficas assumiram [na sociedade actual] uma importância acrescida (...). Já não são apenas identidades colectivas relativamente estáveis que precisamos de descrever, mas também percursos individuais e as suas variações no tempo (...).</a:t>
            </a:r>
            <a:r>
              <a:rPr lang="pt-PT" sz="2400">
                <a:solidFill>
                  <a:schemeClr val="tx2"/>
                </a:solidFill>
                <a:cs typeface="Times New Roman" pitchFamily="18" charset="0"/>
              </a:rPr>
              <a:t> “</a:t>
            </a:r>
            <a:endParaRPr lang="pt-PT" sz="240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240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240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540676" name="AutoShape 4"/>
          <p:cNvSpPr>
            <a:spLocks noChangeArrowheads="1"/>
          </p:cNvSpPr>
          <p:nvPr/>
        </p:nvSpPr>
        <p:spPr bwMode="auto">
          <a:xfrm rot="-2474496">
            <a:off x="2987675" y="5157788"/>
            <a:ext cx="3076575" cy="58261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EA7283-89B4-4885-8D8A-E0B38F216E41}" type="slidenum">
              <a:rPr lang="pt-PT"/>
              <a:pPr/>
              <a:t>62</a:t>
            </a:fld>
            <a:endParaRPr lang="pt-PT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pt-PT" sz="4000">
                <a:solidFill>
                  <a:schemeClr val="bg2"/>
                </a:solidFill>
              </a:rPr>
              <a:t>Tradução de textos…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PT"/>
              <a:t>	</a:t>
            </a:r>
            <a:r>
              <a:rPr lang="pt-PT" sz="2400"/>
              <a:t>Myrdal e Klein mostraram-se apreensivas quanto à qualidade das pessoas no futuro, porquanto se correria o risco de as mães não cumprirem as suas funções maternais. "A saúde mental e a felicidade das gerações vindouras depende (...) do amor e da segurança providenciados durante a infância. Neste sentido, as mulheres carregam o peso especial da responsabilidade pela qualidade futura das nossas pessoas" (1968 [1958]:12, tradução livre). </a:t>
            </a:r>
          </a:p>
        </p:txBody>
      </p:sp>
      <p:sp>
        <p:nvSpPr>
          <p:cNvPr id="541700" name="AutoShape 4"/>
          <p:cNvSpPr>
            <a:spLocks noChangeArrowheads="1"/>
          </p:cNvSpPr>
          <p:nvPr/>
        </p:nvSpPr>
        <p:spPr bwMode="auto">
          <a:xfrm rot="1776617">
            <a:off x="7812088" y="5373688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541701" name="Text Box 5"/>
          <p:cNvSpPr txBox="1">
            <a:spLocks noChangeArrowheads="1"/>
          </p:cNvSpPr>
          <p:nvPr/>
        </p:nvSpPr>
        <p:spPr bwMode="auto">
          <a:xfrm>
            <a:off x="1187450" y="5876925"/>
            <a:ext cx="67691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>
                <a:solidFill>
                  <a:schemeClr val="tx2"/>
                </a:solidFill>
              </a:rPr>
              <a:t>O original, neste caso em inglês, deveria aparecer em nota de rodapé (ou vice-versa: a tradução)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C855D8-5B98-48DE-A72A-687CD1C3ED80}" type="slidenum">
              <a:rPr lang="pt-PT"/>
              <a:pPr/>
              <a:t>63</a:t>
            </a:fld>
            <a:endParaRPr lang="pt-PT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pt-PT" sz="4000">
                <a:solidFill>
                  <a:schemeClr val="bg2"/>
                </a:solidFill>
              </a:rPr>
              <a:t>Realçado nosso…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PT"/>
              <a:t>	</a:t>
            </a:r>
            <a:r>
              <a:rPr lang="pt-PT" sz="2400"/>
              <a:t>Myrdal e Klein mostraram-se apreensivas quanto à qualidade das pessoas no futuro, porquanto se correria o risco de as mães não cumprirem as suas funções maternais. "A saúde mental e a felicidade das gerações vindouras depende (...) do amor e da segurança providenciados durante a infância. Neste sentido, </a:t>
            </a:r>
            <a:r>
              <a:rPr lang="pt-PT" sz="2400" b="1"/>
              <a:t>as mulheres carregam o peso especial da responsabilidade pela qualidade futura das nossas pessoas</a:t>
            </a:r>
            <a:r>
              <a:rPr lang="pt-PT" sz="2400"/>
              <a:t>" (1968 [1958]:12, tradução livre, realçado nosso).</a:t>
            </a:r>
            <a:r>
              <a:rPr lang="pt-PT"/>
              <a:t> </a:t>
            </a:r>
          </a:p>
        </p:txBody>
      </p:sp>
      <p:sp>
        <p:nvSpPr>
          <p:cNvPr id="542724" name="AutoShape 4"/>
          <p:cNvSpPr>
            <a:spLocks noChangeArrowheads="1"/>
          </p:cNvSpPr>
          <p:nvPr/>
        </p:nvSpPr>
        <p:spPr bwMode="auto">
          <a:xfrm rot="1776617">
            <a:off x="6372225" y="573405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542725" name="Text Box 5"/>
          <p:cNvSpPr txBox="1">
            <a:spLocks noChangeArrowheads="1"/>
          </p:cNvSpPr>
          <p:nvPr/>
        </p:nvSpPr>
        <p:spPr bwMode="auto">
          <a:xfrm>
            <a:off x="1187450" y="6207125"/>
            <a:ext cx="67691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O original, neste caso em inglês, deveria aparecer em nota de rodapé (ou vice-versa: a tradução)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8A573-5312-4741-BB47-0E1424E68B3A}" type="slidenum">
              <a:rPr lang="pt-PT"/>
              <a:pPr/>
              <a:t>64</a:t>
            </a:fld>
            <a:endParaRPr lang="pt-PT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pt-PT">
                <a:solidFill>
                  <a:schemeClr val="bg2"/>
                </a:solidFill>
              </a:rPr>
              <a:t>Citações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90750"/>
            <a:ext cx="7772400" cy="35337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pt-PT" sz="2400"/>
          </a:p>
          <a:p>
            <a:pPr algn="just">
              <a:lnSpc>
                <a:spcPct val="80000"/>
              </a:lnSpc>
            </a:pPr>
            <a:r>
              <a:rPr lang="pt-PT" sz="2400"/>
              <a:t>Citações pequenas podem ser inseridas no texto (4-5 linhas).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400"/>
          </a:p>
          <a:p>
            <a:pPr algn="just">
              <a:lnSpc>
                <a:spcPct val="80000"/>
              </a:lnSpc>
            </a:pPr>
            <a:r>
              <a:rPr lang="pt-PT" sz="2400"/>
              <a:t> </a:t>
            </a:r>
            <a:r>
              <a:rPr lang="pt-PT" sz="2400">
                <a:cs typeface="Times New Roman" pitchFamily="18" charset="0"/>
              </a:rPr>
              <a:t>As citações longas (mais de 5 linhas) devem constituir um parágrafo único, recuado (aproximadamente 1 cm) em relação às margens esquerda e direita do texto, devendo o espaçamento das linhas ser menor, ou colocado em itálico, (neste caso, dispensa as aspas).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40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PT" sz="20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85B174-82E6-4F6A-BE15-90B56B8362DF}" type="slidenum">
              <a:rPr lang="pt-PT"/>
              <a:pPr/>
              <a:t>65</a:t>
            </a:fld>
            <a:endParaRPr lang="pt-PT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18487" cy="1371600"/>
          </a:xfrm>
        </p:spPr>
        <p:txBody>
          <a:bodyPr/>
          <a:lstStyle/>
          <a:p>
            <a:r>
              <a:rPr lang="pt-PT" sz="3600">
                <a:solidFill>
                  <a:schemeClr val="bg2"/>
                </a:solidFill>
              </a:rPr>
              <a:t>BIBLIOGRAFIA</a:t>
            </a:r>
          </a:p>
        </p:txBody>
      </p:sp>
      <p:sp>
        <p:nvSpPr>
          <p:cNvPr id="54784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02625" cy="5589587"/>
          </a:xfrm>
          <a:solidFill>
            <a:schemeClr val="bg1"/>
          </a:solidFill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PT" sz="1800"/>
              <a:t>Bara</a:t>
            </a:r>
            <a:r>
              <a:rPr lang="en-US" sz="1800">
                <a:cs typeface="Arial" charset="0"/>
              </a:rPr>
              <a:t>ñano, A. M. (2004), </a:t>
            </a:r>
            <a:r>
              <a:rPr lang="en-US" sz="1800" i="1">
                <a:cs typeface="Arial" charset="0"/>
              </a:rPr>
              <a:t>Métodos e Técnicas de Investigação em Gestão, </a:t>
            </a:r>
            <a:r>
              <a:rPr lang="en-US" sz="1800">
                <a:cs typeface="Arial" charset="0"/>
              </a:rPr>
              <a:t>Lisboa: Edições Sílabo.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1800">
              <a:cs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PT" sz="1800"/>
              <a:t>Ceia, C. (1995), </a:t>
            </a:r>
            <a:r>
              <a:rPr lang="pt-PT" sz="1800" i="1"/>
              <a:t>Normas para Apresentação de Trabalhos Científicos, </a:t>
            </a:r>
            <a:r>
              <a:rPr lang="pt-PT" sz="1800"/>
              <a:t>Lisboa: Editorial Presença.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pt-PT" sz="18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sz="1800"/>
              <a:t>Eco, H. (1977), </a:t>
            </a:r>
            <a:r>
              <a:rPr lang="en-GB" sz="1800" i="1"/>
              <a:t>Como Se Faz Uma Tese em Ciências Sociais</a:t>
            </a:r>
            <a:r>
              <a:rPr lang="en-GB" sz="1800"/>
              <a:t>, Lisboa: Editorial Presença</a:t>
            </a:r>
            <a:r>
              <a:rPr lang="en-GB" sz="1400"/>
              <a:t>.</a:t>
            </a:r>
            <a:endParaRPr lang="pt-PT" sz="1400"/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endParaRPr lang="pt-PT" sz="14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PT" sz="1800"/>
              <a:t>Público (1998), </a:t>
            </a:r>
            <a:r>
              <a:rPr lang="pt-PT" sz="1800" i="1"/>
              <a:t>Livro de Estilo</a:t>
            </a:r>
            <a:r>
              <a:rPr lang="pt-PT" sz="1800"/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endParaRPr lang="pt-PT" sz="18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PT" sz="1800"/>
              <a:t>Severino, A. J. (2006), </a:t>
            </a:r>
            <a:r>
              <a:rPr lang="pt-PT" sz="1800" i="1"/>
              <a:t>Metodologia do Trabalho Científico, </a:t>
            </a:r>
            <a:r>
              <a:rPr lang="pt-PT" sz="1800"/>
              <a:t>São Paulo: Cortez Editora.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pt-PT" sz="1800"/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endParaRPr lang="pt-P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7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>SOFTWARES PARA ANÁLISE DE  DADOS</a:t>
            </a:r>
            <a:b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>QUALITATIVOS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988840"/>
            <a:ext cx="7777162" cy="51577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PT" sz="2800" dirty="0" smtClean="0"/>
          </a:p>
          <a:p>
            <a:pPr marL="0" indent="0">
              <a:buFont typeface="Wingdings" pitchFamily="2" charset="2"/>
              <a:buNone/>
            </a:pPr>
            <a:r>
              <a:rPr lang="pt-PT" sz="2800" dirty="0" smtClean="0"/>
              <a:t>Actualizações e demonstrações de software:</a:t>
            </a:r>
          </a:p>
          <a:p>
            <a:pPr marL="0" indent="0">
              <a:buFont typeface="Wingdings" pitchFamily="2" charset="2"/>
              <a:buNone/>
            </a:pPr>
            <a:r>
              <a:rPr lang="pt-PT" sz="2800" dirty="0" smtClean="0">
                <a:hlinkClick r:id="rId3"/>
              </a:rPr>
              <a:t>http://www.soc.survey.ac.uk/caqdas/</a:t>
            </a:r>
            <a:r>
              <a:rPr lang="pt-PT" sz="2800" dirty="0" smtClean="0"/>
              <a:t> </a:t>
            </a:r>
          </a:p>
          <a:p>
            <a:pPr marL="0" indent="0">
              <a:buFont typeface="Wingdings" pitchFamily="2" charset="2"/>
              <a:buNone/>
            </a:pPr>
            <a:endParaRPr lang="pt-PT" sz="2800" dirty="0" smtClean="0"/>
          </a:p>
          <a:p>
            <a:pPr marL="0" indent="0">
              <a:buFont typeface="Wingdings" pitchFamily="2" charset="2"/>
              <a:buNone/>
            </a:pPr>
            <a:r>
              <a:rPr lang="pt-PT" sz="2800" dirty="0" smtClean="0"/>
              <a:t>Programas com aplicação às Ciências Sociais:</a:t>
            </a:r>
          </a:p>
          <a:p>
            <a:pPr marL="0" indent="0">
              <a:buFont typeface="Wingdings" pitchFamily="2" charset="2"/>
              <a:buNone/>
            </a:pPr>
            <a:r>
              <a:rPr lang="pt-PT" sz="2800" dirty="0" smtClean="0"/>
              <a:t>. </a:t>
            </a:r>
            <a:r>
              <a:rPr lang="pt-PT" sz="2800" b="1" dirty="0" smtClean="0"/>
              <a:t>TIPO I </a:t>
            </a:r>
            <a:r>
              <a:rPr lang="pt-PT" sz="2800" dirty="0" smtClean="0"/>
              <a:t>– programas recuperadores de texto</a:t>
            </a:r>
          </a:p>
          <a:p>
            <a:pPr marL="0" indent="0">
              <a:buFont typeface="Wingdings" pitchFamily="2" charset="2"/>
              <a:buNone/>
            </a:pPr>
            <a:r>
              <a:rPr lang="pt-PT" sz="2800" dirty="0" smtClean="0"/>
              <a:t>. </a:t>
            </a:r>
            <a:r>
              <a:rPr lang="pt-PT" sz="2800" b="1" dirty="0" smtClean="0"/>
              <a:t>TIPO II </a:t>
            </a:r>
            <a:r>
              <a:rPr lang="pt-PT" sz="2800" dirty="0" smtClean="0"/>
              <a:t>– programas para a “construção de uma teoria”</a:t>
            </a:r>
          </a:p>
          <a:p>
            <a:pPr marL="0" indent="0">
              <a:buFont typeface="Wingdings" pitchFamily="2" charset="2"/>
              <a:buNone/>
            </a:pPr>
            <a:endParaRPr lang="pt-PT" sz="800" dirty="0" smtClean="0"/>
          </a:p>
          <a:p>
            <a:pPr marL="0" indent="0">
              <a:buFont typeface="Wingdings" pitchFamily="2" charset="2"/>
              <a:buNone/>
            </a:pPr>
            <a:endParaRPr lang="pt-PT" sz="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8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>SOFTWARES PARA ANÁLISE DE  DADOS</a:t>
            </a:r>
            <a:b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>QUALITATIVOS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988840"/>
            <a:ext cx="7777162" cy="515778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pt-PT" sz="2800" b="1" dirty="0" smtClean="0"/>
              <a:t>Programas TIPO I</a:t>
            </a:r>
            <a:r>
              <a:rPr lang="pt-PT" sz="2800" dirty="0" smtClean="0"/>
              <a:t> 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2800" dirty="0" smtClean="0"/>
              <a:t>. </a:t>
            </a:r>
            <a:r>
              <a:rPr lang="pt-PT" sz="2800" dirty="0" err="1" smtClean="0"/>
              <a:t>Kwalitan</a:t>
            </a:r>
            <a:endParaRPr lang="pt-PT" sz="28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PT" sz="2800" dirty="0" smtClean="0"/>
              <a:t>.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Ethnograph</a:t>
            </a:r>
            <a:endParaRPr lang="pt-PT" sz="2800" dirty="0" smtClean="0"/>
          </a:p>
          <a:p>
            <a:pPr marL="0" indent="0" algn="just">
              <a:buFont typeface="Wingdings" pitchFamily="2" charset="2"/>
              <a:buNone/>
            </a:pPr>
            <a:endParaRPr lang="pt-PT" sz="28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PT" sz="2400" u="sng" dirty="0" smtClean="0"/>
              <a:t>Características: 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2400" dirty="0" smtClean="0"/>
              <a:t>. Análise de conteúdo simples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2400" dirty="0" smtClean="0"/>
              <a:t>. Divisão do texto em segmentos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2400" dirty="0" smtClean="0"/>
              <a:t>. Codificação de segmentos de texto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2400" dirty="0" smtClean="0"/>
              <a:t>. Pesquisa de texto dentro de uma categoria ou combinação entre categorias.</a:t>
            </a:r>
          </a:p>
          <a:p>
            <a:pPr marL="0" indent="0">
              <a:buFont typeface="Wingdings" pitchFamily="2" charset="2"/>
              <a:buNone/>
            </a:pPr>
            <a:endParaRPr lang="pt-PT" sz="800" dirty="0" smtClean="0"/>
          </a:p>
          <a:p>
            <a:pPr marL="0" indent="0">
              <a:buFont typeface="Wingdings" pitchFamily="2" charset="2"/>
              <a:buNone/>
            </a:pPr>
            <a:endParaRPr lang="pt-PT" sz="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8312615-86A3-4427-934F-19DF92E5153C}" type="slidenum">
              <a:rPr lang="pt-PT" smtClean="0">
                <a:solidFill>
                  <a:srgbClr val="003300"/>
                </a:solidFill>
                <a:latin typeface="Arial" charset="0"/>
              </a:rPr>
              <a:pPr algn="l"/>
              <a:t>9</a:t>
            </a:fld>
            <a:endParaRPr lang="pt-PT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>SOFTWARES PARA ANÁLISE DE  DADOS</a:t>
            </a:r>
            <a:b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</a:rPr>
              <a:t>QUALITATIVOS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988840"/>
            <a:ext cx="7777162" cy="515778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pt-PT" sz="2800" b="1" dirty="0" smtClean="0"/>
              <a:t>Programas TIPO II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2800" dirty="0" smtClean="0"/>
              <a:t>. </a:t>
            </a:r>
            <a:r>
              <a:rPr lang="pt-PT" sz="2800" dirty="0" err="1" smtClean="0"/>
              <a:t>ALAS-ti</a:t>
            </a:r>
            <a:endParaRPr lang="pt-PT" sz="28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PT" sz="2800" dirty="0" smtClean="0"/>
              <a:t>. NUD.IST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2800" dirty="0" smtClean="0"/>
              <a:t>. </a:t>
            </a:r>
            <a:r>
              <a:rPr lang="pt-PT" sz="2800" smtClean="0"/>
              <a:t>MaxQDA</a:t>
            </a:r>
            <a:endParaRPr lang="pt-PT" sz="28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PT" sz="1800" u="sng" dirty="0" smtClean="0"/>
              <a:t>Características: 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1800" dirty="0" smtClean="0"/>
              <a:t>. Possuem todas as funções dos softwares TIPO I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1800" dirty="0" smtClean="0"/>
              <a:t>. Estabelecem conexões entre categorias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1800" dirty="0" smtClean="0"/>
              <a:t>. Desenvolvem esquemas de categorias com vários níveis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1800" dirty="0" smtClean="0"/>
              <a:t>. Formulam esquemas conceptuais que permitem testar a sua adequação aos dados.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PT" sz="1800" dirty="0" smtClean="0"/>
              <a:t>. São organizados a partir de um sistema de regras baseadas numa lógica de análise booleana completa.</a:t>
            </a:r>
          </a:p>
          <a:p>
            <a:pPr marL="0" indent="0" algn="just">
              <a:buFont typeface="Wingdings" pitchFamily="2" charset="2"/>
              <a:buNone/>
            </a:pPr>
            <a:endParaRPr lang="pt-PT" sz="1800" dirty="0" smtClean="0"/>
          </a:p>
          <a:p>
            <a:pPr marL="0" indent="0">
              <a:buFont typeface="Wingdings" pitchFamily="2" charset="2"/>
              <a:buNone/>
            </a:pPr>
            <a:endParaRPr lang="pt-PT" sz="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2572</Words>
  <Application>Microsoft Office PowerPoint</Application>
  <PresentationFormat>Apresentação no Ecrã (4:3)</PresentationFormat>
  <Paragraphs>673</Paragraphs>
  <Slides>65</Slides>
  <Notes>65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65</vt:i4>
      </vt:variant>
    </vt:vector>
  </HeadingPairs>
  <TitlesOfParts>
    <vt:vector size="67" baseType="lpstr">
      <vt:lpstr>Tema do Office</vt:lpstr>
      <vt:lpstr>Pixel</vt:lpstr>
      <vt:lpstr>Metodologia da Investigação   - Análise de Dados Qualitativos</vt:lpstr>
      <vt:lpstr>Diapositivo 2</vt:lpstr>
      <vt:lpstr>Análise documental</vt:lpstr>
      <vt:lpstr>Leitura das entrevistas</vt:lpstr>
      <vt:lpstr>ANÁLISE DE DADOS (ESPIRAL)   Procedimentos                                                           Exemplos </vt:lpstr>
      <vt:lpstr> ANÁLISE DOS  DADOS  UTILIZAÇÃO DE SOFTWARES</vt:lpstr>
      <vt:lpstr> SOFTWARES PARA ANÁLISE DE  DADOS  QUALITATIVOS</vt:lpstr>
      <vt:lpstr> SOFTWARES PARA ANÁLISE DE  DADOS  QUALITATIVOS</vt:lpstr>
      <vt:lpstr> SOFTWARES PARA ANÁLISE DE  DADOS  QUALITATIVOS</vt:lpstr>
      <vt:lpstr> CRITÉRIOS PARA A SELECÇÃO DE UM SOFTWARE</vt:lpstr>
      <vt:lpstr> Estruturação e Tipo de Dados</vt:lpstr>
      <vt:lpstr> Codificação</vt:lpstr>
      <vt:lpstr> Notas</vt:lpstr>
      <vt:lpstr> Estabelecer ligações entre dados</vt:lpstr>
      <vt:lpstr> CRITICAS À UTILIZAÇÃO DE SOFTWARES PARA ANÁLISE QUALITATIVA</vt:lpstr>
      <vt:lpstr>ANÁLISE DE CONTEÚDO:  . Análise de conteúdo (análise quantitativa)   . Análise de conteúdo qualitativa  </vt:lpstr>
      <vt:lpstr>ANÁLISE DE CONTEÚDO</vt:lpstr>
      <vt:lpstr>ANÁLISE DE CONTEÚDO </vt:lpstr>
      <vt:lpstr>  ANÁLISE DE CONTEÚDO  Retrospectiva Histórica</vt:lpstr>
      <vt:lpstr>ANÁLISE DE CONTEÚDO  Etapas</vt:lpstr>
      <vt:lpstr>ANÁLISE DE CONTEÚDO Operações mínimas</vt:lpstr>
      <vt:lpstr>ANÁLISE DE CONTEÚDO  Produtos</vt:lpstr>
      <vt:lpstr>ANÁLISE DE CONTEÚDO</vt:lpstr>
      <vt:lpstr>ANÁLISE DE CONTEÚDO </vt:lpstr>
      <vt:lpstr>ANÁLISE DE CONTEUDO QUALITATIVA </vt:lpstr>
      <vt:lpstr>Na análise de discurso …</vt:lpstr>
      <vt:lpstr>Na análise de conteúdo …</vt:lpstr>
      <vt:lpstr>Diapositivo 28</vt:lpstr>
      <vt:lpstr>Metodologia da Investigação   - Estudo(s) de Caso</vt:lpstr>
      <vt:lpstr>Estudo de caso:</vt:lpstr>
      <vt:lpstr>Estudo de caso</vt:lpstr>
      <vt:lpstr>Estudo de caso</vt:lpstr>
      <vt:lpstr>Pode recorrer a:</vt:lpstr>
      <vt:lpstr>Diapositivo 34</vt:lpstr>
      <vt:lpstr>A opção...</vt:lpstr>
      <vt:lpstr>Diapositivo 36</vt:lpstr>
      <vt:lpstr>Citações e referenciação bibliográfica</vt:lpstr>
      <vt:lpstr>Referências bibliográficas</vt:lpstr>
      <vt:lpstr>Referências bibliográficas</vt:lpstr>
      <vt:lpstr>Referências bibliográficas</vt:lpstr>
      <vt:lpstr>Citações</vt:lpstr>
      <vt:lpstr>Citações</vt:lpstr>
      <vt:lpstr>Citações (algumas regras...)</vt:lpstr>
      <vt:lpstr>Exemplo: transcrição literal</vt:lpstr>
      <vt:lpstr>Bibliografia final (método anglo-saxónico)</vt:lpstr>
      <vt:lpstr>Outra possibilidade (método tradicional):</vt:lpstr>
      <vt:lpstr>Bibliografia final (método tradicional)</vt:lpstr>
      <vt:lpstr>Citações indirectas</vt:lpstr>
      <vt:lpstr>Ainda outro exemplo...</vt:lpstr>
      <vt:lpstr>Citações (algumas regras...)</vt:lpstr>
      <vt:lpstr>Citações e abreviaturas: exemplos</vt:lpstr>
      <vt:lpstr>Exemplos</vt:lpstr>
      <vt:lpstr>Exemplos</vt:lpstr>
      <vt:lpstr>Exemplos</vt:lpstr>
      <vt:lpstr>Exemplos</vt:lpstr>
      <vt:lpstr>Exemplos</vt:lpstr>
      <vt:lpstr>Na página anterior:</vt:lpstr>
      <vt:lpstr>Perante a estranheza…</vt:lpstr>
      <vt:lpstr>Quando a citação literal contempla aspas…</vt:lpstr>
      <vt:lpstr>Quando há partes na citação que não interessam para o nosso trabalho…</vt:lpstr>
      <vt:lpstr>Citações</vt:lpstr>
      <vt:lpstr>Tradução de textos…</vt:lpstr>
      <vt:lpstr>Realçado nosso…</vt:lpstr>
      <vt:lpstr>Citações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Helena Serra</dc:creator>
  <cp:lastModifiedBy>Helena Serra</cp:lastModifiedBy>
  <cp:revision>38</cp:revision>
  <dcterms:created xsi:type="dcterms:W3CDTF">2010-03-23T15:53:09Z</dcterms:created>
  <dcterms:modified xsi:type="dcterms:W3CDTF">2011-02-09T19:00:41Z</dcterms:modified>
</cp:coreProperties>
</file>